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30"/>
  </p:notesMasterIdLst>
  <p:handoutMasterIdLst>
    <p:handoutMasterId r:id="rId31"/>
  </p:handoutMasterIdLst>
  <p:sldIdLst>
    <p:sldId id="345" r:id="rId2"/>
    <p:sldId id="313" r:id="rId3"/>
    <p:sldId id="391" r:id="rId4"/>
    <p:sldId id="390" r:id="rId5"/>
    <p:sldId id="384" r:id="rId6"/>
    <p:sldId id="340" r:id="rId7"/>
    <p:sldId id="383" r:id="rId8"/>
    <p:sldId id="387" r:id="rId9"/>
    <p:sldId id="371" r:id="rId10"/>
    <p:sldId id="386" r:id="rId11"/>
    <p:sldId id="388" r:id="rId12"/>
    <p:sldId id="389" r:id="rId13"/>
    <p:sldId id="342" r:id="rId14"/>
    <p:sldId id="353" r:id="rId15"/>
    <p:sldId id="374" r:id="rId16"/>
    <p:sldId id="367" r:id="rId17"/>
    <p:sldId id="380" r:id="rId18"/>
    <p:sldId id="369" r:id="rId19"/>
    <p:sldId id="372" r:id="rId20"/>
    <p:sldId id="370" r:id="rId21"/>
    <p:sldId id="373" r:id="rId22"/>
    <p:sldId id="349" r:id="rId23"/>
    <p:sldId id="393" r:id="rId24"/>
    <p:sldId id="392" r:id="rId25"/>
    <p:sldId id="394" r:id="rId26"/>
    <p:sldId id="395" r:id="rId27"/>
    <p:sldId id="396" r:id="rId28"/>
    <p:sldId id="397" r:id="rId29"/>
  </p:sldIdLst>
  <p:sldSz cx="9144000" cy="6858000" type="screen4x3"/>
  <p:notesSz cx="6708775" cy="983615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44AA6"/>
    <a:srgbClr val="4E4D5F"/>
    <a:srgbClr val="B42A04"/>
    <a:srgbClr val="DDDDDD"/>
    <a:srgbClr val="486364"/>
    <a:srgbClr val="FDFECE"/>
    <a:srgbClr val="DB8513"/>
    <a:srgbClr val="E8E8E8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42" autoAdjust="0"/>
    <p:restoredTop sz="94725" autoAdjust="0"/>
  </p:normalViewPr>
  <p:slideViewPr>
    <p:cSldViewPr snapToGrid="0">
      <p:cViewPr>
        <p:scale>
          <a:sx n="70" d="100"/>
          <a:sy n="70" d="100"/>
        </p:scale>
        <p:origin x="-1574" y="-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80" y="-84"/>
      </p:cViewPr>
      <p:guideLst>
        <p:guide orient="horz" pos="3098"/>
        <p:guide pos="2114"/>
      </p:guideLst>
    </p:cSldViewPr>
  </p:notesViewPr>
  <p:gridSpacing cx="737371525" cy="7373715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6713" cy="492125"/>
          </a:xfrm>
          <a:prstGeom prst="rect">
            <a:avLst/>
          </a:prstGeom>
        </p:spPr>
        <p:txBody>
          <a:bodyPr vert="horz" lIns="94501" tIns="47251" rIns="94501" bIns="47251" rtlCol="0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Тема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0476" y="1"/>
            <a:ext cx="2906713" cy="492125"/>
          </a:xfrm>
          <a:prstGeom prst="rect">
            <a:avLst/>
          </a:prstGeom>
        </p:spPr>
        <p:txBody>
          <a:bodyPr vert="horz" lIns="94501" tIns="47251" rIns="94501" bIns="47251" rtlCol="0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слайд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42439"/>
            <a:ext cx="2906713" cy="492125"/>
          </a:xfrm>
          <a:prstGeom prst="rect">
            <a:avLst/>
          </a:prstGeom>
        </p:spPr>
        <p:txBody>
          <a:bodyPr vert="horz" lIns="94501" tIns="47251" rIns="94501" bIns="47251" rtlCol="0" anchor="b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НАЗВАНИЕ ПРЕЗЕНТАЦИИ (КАПИТУЛЬНЫЙ НАБОР)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0476" y="9342439"/>
            <a:ext cx="2906713" cy="492125"/>
          </a:xfrm>
          <a:prstGeom prst="rect">
            <a:avLst/>
          </a:prstGeom>
        </p:spPr>
        <p:txBody>
          <a:bodyPr vert="horz" lIns="94501" tIns="47251" rIns="94501" bIns="47251" rtlCol="0" anchor="b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FB4D1D9-C9EA-434F-9F09-D1D04D19B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364793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1" tIns="47251" rIns="94501" bIns="4725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Тема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6" y="1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1" tIns="47251" rIns="94501" bIns="472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слайд</a:t>
            </a:r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4900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6" y="4672014"/>
            <a:ext cx="536892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1" tIns="47251" rIns="94501" bIns="472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2439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1" tIns="47251" rIns="94501" bIns="4725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НАЗВАНИЕ ПРЕЗЕНТАЦИИ (КАПИТУЛЬНЫЙ НАБОР)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6" y="9342439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1" tIns="47251" rIns="94501" bIns="472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C8CCCC2-7A46-4AC1-957B-7AF4DBA6C4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41536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096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096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  <p:sp>
        <p:nvSpPr>
          <p:cNvPr id="4096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0358-1F62-4198-A818-795E7C6A2BFC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pgp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 userDrawn="1"/>
        </p:nvCxnSpPr>
        <p:spPr>
          <a:xfrm rot="5400000">
            <a:off x="3465512" y="677863"/>
            <a:ext cx="500063" cy="1588"/>
          </a:xfrm>
          <a:prstGeom prst="line">
            <a:avLst/>
          </a:prstGeom>
          <a:ln w="31750" cap="rnd">
            <a:solidFill>
              <a:srgbClr val="48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10"/>
          <p:cNvSpPr txBox="1">
            <a:spLocks/>
          </p:cNvSpPr>
          <p:nvPr userDrawn="1"/>
        </p:nvSpPr>
        <p:spPr bwMode="auto">
          <a:xfrm>
            <a:off x="1104900" y="1420813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ru-RU" sz="1800" dirty="0" smtClean="0">
              <a:solidFill>
                <a:srgbClr val="797979"/>
              </a:solidFill>
              <a:latin typeface="Franklin Gothic Book" pitchFamily="34" charset="0"/>
            </a:endParaRPr>
          </a:p>
        </p:txBody>
      </p:sp>
      <p:pic>
        <p:nvPicPr>
          <p:cNvPr id="6" name="Рисунок 13" descr="кек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0"/>
            <a:ext cx="2697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7" descr="Untitled-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6319838"/>
            <a:ext cx="235743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 userDrawn="1"/>
        </p:nvSpPr>
        <p:spPr bwMode="auto">
          <a:xfrm>
            <a:off x="3052763" y="6424613"/>
            <a:ext cx="3000375" cy="5000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  <a:latin typeface="Franklin Gothic Book" pitchFamily="34" charset="0"/>
              </a:rPr>
              <a:t>www.pg</a:t>
            </a:r>
            <a:r>
              <a:rPr lang="en-US" sz="1800" dirty="0" smtClean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Franklin Gothic Book" pitchFamily="34" charset="0"/>
              </a:rPr>
              <a:t>law.ru</a:t>
            </a:r>
            <a:endParaRPr lang="ru-RU" sz="1800" dirty="0" smtClean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 userDrawn="1"/>
        </p:nvSpPr>
        <p:spPr bwMode="auto">
          <a:xfrm>
            <a:off x="2206625" y="4184650"/>
            <a:ext cx="47307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algn="l" eaLnBrk="0" hangingPunct="0">
              <a:defRPr/>
            </a:pPr>
            <a:endParaRPr lang="ru-RU" dirty="0" smtClean="0">
              <a:solidFill>
                <a:srgbClr val="A44AA6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Заголовок 20"/>
          <p:cNvSpPr>
            <a:spLocks noGrp="1"/>
          </p:cNvSpPr>
          <p:nvPr>
            <p:ph type="title"/>
          </p:nvPr>
        </p:nvSpPr>
        <p:spPr bwMode="auto">
          <a:xfrm>
            <a:off x="428596" y="2428868"/>
            <a:ext cx="828680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>
                <a:solidFill>
                  <a:srgbClr val="48636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нка и текст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1"/>
          <p:cNvSpPr>
            <a:spLocks noGrp="1"/>
          </p:cNvSpPr>
          <p:nvPr>
            <p:ph idx="13"/>
          </p:nvPr>
        </p:nvSpPr>
        <p:spPr bwMode="auto">
          <a:xfrm>
            <a:off x="1032734" y="4643476"/>
            <a:ext cx="6253910" cy="126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1" name="Рисунок 2"/>
          <p:cNvSpPr>
            <a:spLocks noGrp="1"/>
          </p:cNvSpPr>
          <p:nvPr>
            <p:ph type="pic" idx="1"/>
          </p:nvPr>
        </p:nvSpPr>
        <p:spPr>
          <a:xfrm>
            <a:off x="1142975" y="1851058"/>
            <a:ext cx="6021123" cy="265713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3E53D-6431-4E74-B8B5-B0EFE3F219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Дата 14"/>
          <p:cNvSpPr>
            <a:spLocks noGrp="1"/>
          </p:cNvSpPr>
          <p:nvPr>
            <p:ph type="dt" sz="half" idx="15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841A-9316-4766-8E83-2BC63849BF54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ца 2"/>
          <p:cNvSpPr>
            <a:spLocks noGrp="1"/>
          </p:cNvSpPr>
          <p:nvPr>
            <p:ph type="tbl" idx="1"/>
          </p:nvPr>
        </p:nvSpPr>
        <p:spPr>
          <a:xfrm>
            <a:off x="1142975" y="1871078"/>
            <a:ext cx="7429553" cy="191264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7" name="Таблица 2"/>
          <p:cNvSpPr>
            <a:spLocks noGrp="1"/>
          </p:cNvSpPr>
          <p:nvPr>
            <p:ph type="tbl" idx="17"/>
          </p:nvPr>
        </p:nvSpPr>
        <p:spPr>
          <a:xfrm>
            <a:off x="1148235" y="3944697"/>
            <a:ext cx="7429553" cy="196519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8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25ACC9-DF35-4A6F-B778-C970759B2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9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20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7AAD9-9A0A-4BCD-8735-50EFCB19AB90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>
            <a:spLocks noChangeArrowheads="1"/>
          </p:cNvSpPr>
          <p:nvPr userDrawn="1"/>
        </p:nvSpPr>
        <p:spPr bwMode="auto">
          <a:xfrm>
            <a:off x="1131888" y="1838325"/>
            <a:ext cx="3749675" cy="1946275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algn="l">
              <a:defRPr/>
            </a:pPr>
            <a:endParaRPr lang="ru-RU" b="0">
              <a:solidFill>
                <a:srgbClr val="432D3F"/>
              </a:solidFill>
              <a:latin typeface="Franklin Gothic Book" pitchFamily="34" charset="0"/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 userDrawn="1"/>
        </p:nvSpPr>
        <p:spPr>
          <a:xfrm flipV="1">
            <a:off x="1131888" y="3424238"/>
            <a:ext cx="3749675" cy="35718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b="0" dirty="0"/>
          </a:p>
        </p:txBody>
      </p:sp>
      <p:sp>
        <p:nvSpPr>
          <p:cNvPr id="17" name="Скругленный прямоугольник 13"/>
          <p:cNvSpPr>
            <a:spLocks noChangeArrowheads="1"/>
          </p:cNvSpPr>
          <p:nvPr userDrawn="1"/>
        </p:nvSpPr>
        <p:spPr bwMode="auto">
          <a:xfrm>
            <a:off x="1131888" y="3914775"/>
            <a:ext cx="3736975" cy="2003425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algn="l">
              <a:defRPr/>
            </a:pPr>
            <a:endParaRPr lang="ru-RU" b="0">
              <a:solidFill>
                <a:srgbClr val="432D3F"/>
              </a:solidFill>
              <a:latin typeface="Franklin Gothic Book" pitchFamily="34" charset="0"/>
            </a:endParaRPr>
          </a:p>
        </p:txBody>
      </p:sp>
      <p:sp>
        <p:nvSpPr>
          <p:cNvPr id="18" name="Прямоугольник с двумя скругленными соседними углами 17"/>
          <p:cNvSpPr/>
          <p:nvPr userDrawn="1"/>
        </p:nvSpPr>
        <p:spPr>
          <a:xfrm flipV="1">
            <a:off x="1133475" y="5556250"/>
            <a:ext cx="3730625" cy="3571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b="0" dirty="0"/>
          </a:p>
        </p:txBody>
      </p:sp>
      <p:sp>
        <p:nvSpPr>
          <p:cNvPr id="19" name="Скругленный прямоугольник 15"/>
          <p:cNvSpPr>
            <a:spLocks noChangeArrowheads="1"/>
          </p:cNvSpPr>
          <p:nvPr userDrawn="1"/>
        </p:nvSpPr>
        <p:spPr bwMode="auto">
          <a:xfrm>
            <a:off x="4968875" y="1838325"/>
            <a:ext cx="3643313" cy="1962150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algn="l">
              <a:defRPr/>
            </a:pPr>
            <a:endParaRPr lang="ru-RU" b="0">
              <a:solidFill>
                <a:srgbClr val="432D3F"/>
              </a:solidFill>
              <a:latin typeface="Franklin Gothic Book" pitchFamily="34" charset="0"/>
            </a:endParaRPr>
          </a:p>
        </p:txBody>
      </p:sp>
      <p:sp>
        <p:nvSpPr>
          <p:cNvPr id="20" name="Прямоугольник с двумя скругленными соседними углами 19"/>
          <p:cNvSpPr/>
          <p:nvPr userDrawn="1"/>
        </p:nvSpPr>
        <p:spPr>
          <a:xfrm flipV="1">
            <a:off x="4968875" y="3435350"/>
            <a:ext cx="3643313" cy="3571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b="0" dirty="0"/>
          </a:p>
        </p:txBody>
      </p:sp>
      <p:sp>
        <p:nvSpPr>
          <p:cNvPr id="22" name="Скругленный прямоугольник 17"/>
          <p:cNvSpPr>
            <a:spLocks noChangeArrowheads="1"/>
          </p:cNvSpPr>
          <p:nvPr userDrawn="1"/>
        </p:nvSpPr>
        <p:spPr bwMode="auto">
          <a:xfrm>
            <a:off x="4968875" y="3914775"/>
            <a:ext cx="3643313" cy="2008188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algn="l">
              <a:defRPr/>
            </a:pPr>
            <a:endParaRPr lang="ru-RU" b="0">
              <a:solidFill>
                <a:srgbClr val="432D3F"/>
              </a:solidFill>
              <a:latin typeface="Franklin Gothic Book" pitchFamily="34" charset="0"/>
            </a:endParaRPr>
          </a:p>
        </p:txBody>
      </p:sp>
      <p:sp>
        <p:nvSpPr>
          <p:cNvPr id="23" name="Прямоугольник с двумя скругленными соседними углами 22"/>
          <p:cNvSpPr/>
          <p:nvPr userDrawn="1"/>
        </p:nvSpPr>
        <p:spPr>
          <a:xfrm flipV="1">
            <a:off x="4968875" y="5561013"/>
            <a:ext cx="3643313" cy="35718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b="0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50" name="Текст 21"/>
          <p:cNvSpPr>
            <a:spLocks noGrp="1"/>
          </p:cNvSpPr>
          <p:nvPr>
            <p:ph idx="13"/>
          </p:nvPr>
        </p:nvSpPr>
        <p:spPr bwMode="auto">
          <a:xfrm>
            <a:off x="2418349" y="1838476"/>
            <a:ext cx="2449983" cy="15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1" name="Текст 21"/>
          <p:cNvSpPr>
            <a:spLocks noGrp="1"/>
          </p:cNvSpPr>
          <p:nvPr>
            <p:ph idx="35"/>
          </p:nvPr>
        </p:nvSpPr>
        <p:spPr bwMode="auto">
          <a:xfrm>
            <a:off x="2418349" y="3914891"/>
            <a:ext cx="2441517" cy="156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2" name="Текст 21"/>
          <p:cNvSpPr>
            <a:spLocks noGrp="1"/>
          </p:cNvSpPr>
          <p:nvPr>
            <p:ph idx="36"/>
          </p:nvPr>
        </p:nvSpPr>
        <p:spPr bwMode="auto">
          <a:xfrm>
            <a:off x="6254982" y="1838476"/>
            <a:ext cx="2357454" cy="150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3" name="Текст 21"/>
          <p:cNvSpPr>
            <a:spLocks noGrp="1"/>
          </p:cNvSpPr>
          <p:nvPr>
            <p:ph idx="37"/>
          </p:nvPr>
        </p:nvSpPr>
        <p:spPr bwMode="auto">
          <a:xfrm>
            <a:off x="6254982" y="3914892"/>
            <a:ext cx="2357454" cy="154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4" name="Текст 21"/>
          <p:cNvSpPr>
            <a:spLocks noGrp="1"/>
          </p:cNvSpPr>
          <p:nvPr>
            <p:ph idx="38"/>
          </p:nvPr>
        </p:nvSpPr>
        <p:spPr bwMode="auto">
          <a:xfrm>
            <a:off x="2418350" y="3426737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5" name="Текст 21"/>
          <p:cNvSpPr>
            <a:spLocks noGrp="1"/>
          </p:cNvSpPr>
          <p:nvPr>
            <p:ph idx="39"/>
          </p:nvPr>
        </p:nvSpPr>
        <p:spPr bwMode="auto">
          <a:xfrm>
            <a:off x="6254982" y="3432488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6" name="Текст 21"/>
          <p:cNvSpPr>
            <a:spLocks noGrp="1"/>
          </p:cNvSpPr>
          <p:nvPr>
            <p:ph idx="40"/>
          </p:nvPr>
        </p:nvSpPr>
        <p:spPr bwMode="auto">
          <a:xfrm>
            <a:off x="2418350" y="5554912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7" name="Текст 21"/>
          <p:cNvSpPr>
            <a:spLocks noGrp="1"/>
          </p:cNvSpPr>
          <p:nvPr>
            <p:ph idx="41"/>
          </p:nvPr>
        </p:nvSpPr>
        <p:spPr bwMode="auto">
          <a:xfrm>
            <a:off x="6254982" y="5560663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9" name="Рисунок 2"/>
          <p:cNvSpPr>
            <a:spLocks noGrp="1"/>
          </p:cNvSpPr>
          <p:nvPr>
            <p:ph type="pic" idx="1"/>
          </p:nvPr>
        </p:nvSpPr>
        <p:spPr>
          <a:xfrm>
            <a:off x="1132466" y="1838475"/>
            <a:ext cx="1242872" cy="161154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1" name="Рисунок 2"/>
          <p:cNvSpPr>
            <a:spLocks noGrp="1"/>
          </p:cNvSpPr>
          <p:nvPr>
            <p:ph type="pic" idx="42"/>
          </p:nvPr>
        </p:nvSpPr>
        <p:spPr>
          <a:xfrm>
            <a:off x="1132466" y="3914891"/>
            <a:ext cx="1214446" cy="165003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2" name="Рисунок 2"/>
          <p:cNvSpPr>
            <a:spLocks noGrp="1"/>
          </p:cNvSpPr>
          <p:nvPr>
            <p:ph type="pic" idx="43"/>
          </p:nvPr>
        </p:nvSpPr>
        <p:spPr>
          <a:xfrm>
            <a:off x="4969098" y="1844068"/>
            <a:ext cx="1224668" cy="16059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3" name="Рисунок 2"/>
          <p:cNvSpPr>
            <a:spLocks noGrp="1"/>
          </p:cNvSpPr>
          <p:nvPr>
            <p:ph type="pic" idx="44"/>
          </p:nvPr>
        </p:nvSpPr>
        <p:spPr>
          <a:xfrm>
            <a:off x="4969098" y="3914892"/>
            <a:ext cx="1214446" cy="16557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4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E556-B93D-45FF-93F5-2EE5E9ED4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Дата 14"/>
          <p:cNvSpPr>
            <a:spLocks noGrp="1"/>
          </p:cNvSpPr>
          <p:nvPr>
            <p:ph type="dt" sz="half" idx="46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6919-5B9C-4628-A634-E306BBBB666A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47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и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 userDrawn="1"/>
        </p:nvSpPr>
        <p:spPr bwMode="auto">
          <a:xfrm>
            <a:off x="1143000" y="1241425"/>
            <a:ext cx="6000750" cy="1327150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algn="l">
              <a:defRPr/>
            </a:pPr>
            <a:endParaRPr lang="ru-RU" b="0">
              <a:solidFill>
                <a:srgbClr val="432D3F"/>
              </a:solidFill>
              <a:latin typeface="Franklin Gothic Book" pitchFamily="34" charset="0"/>
            </a:endParaRPr>
          </a:p>
        </p:txBody>
      </p:sp>
      <p:sp>
        <p:nvSpPr>
          <p:cNvPr id="8" name="Прямоугольник с двумя скругленными соседними углами 12"/>
          <p:cNvSpPr>
            <a:spLocks noChangeArrowheads="1"/>
          </p:cNvSpPr>
          <p:nvPr userDrawn="1"/>
        </p:nvSpPr>
        <p:spPr bwMode="auto">
          <a:xfrm flipV="1">
            <a:off x="1143000" y="2152650"/>
            <a:ext cx="6000750" cy="428625"/>
          </a:xfrm>
          <a:custGeom>
            <a:avLst/>
            <a:gdLst>
              <a:gd name="T0" fmla="*/ 6000750 w 6000750"/>
              <a:gd name="T1" fmla="*/ 214313 h 428625"/>
              <a:gd name="T2" fmla="*/ 3000375 w 6000750"/>
              <a:gd name="T3" fmla="*/ 428625 h 428625"/>
              <a:gd name="T4" fmla="*/ 0 w 6000750"/>
              <a:gd name="T5" fmla="*/ 214313 h 428625"/>
              <a:gd name="T6" fmla="*/ 3000375 w 6000750"/>
              <a:gd name="T7" fmla="*/ 0 h 428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2770 w 6000750"/>
              <a:gd name="T13" fmla="*/ 62770 h 428625"/>
              <a:gd name="T14" fmla="*/ 5937980 w 6000750"/>
              <a:gd name="T15" fmla="*/ 428625 h 428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0750" h="428625">
                <a:moveTo>
                  <a:pt x="214313" y="0"/>
                </a:moveTo>
                <a:lnTo>
                  <a:pt x="5786438" y="0"/>
                </a:lnTo>
                <a:lnTo>
                  <a:pt x="5786437" y="0"/>
                </a:lnTo>
                <a:cubicBezTo>
                  <a:pt x="5904799" y="0"/>
                  <a:pt x="6000751" y="95951"/>
                  <a:pt x="6000751" y="214313"/>
                </a:cubicBezTo>
                <a:lnTo>
                  <a:pt x="6000750" y="428625"/>
                </a:lnTo>
                <a:lnTo>
                  <a:pt x="0" y="428625"/>
                </a:lnTo>
                <a:lnTo>
                  <a:pt x="0" y="214313"/>
                </a:lnTo>
                <a:cubicBezTo>
                  <a:pt x="0" y="95951"/>
                  <a:pt x="95951" y="0"/>
                  <a:pt x="214312" y="0"/>
                </a:cubicBezTo>
                <a:lnTo>
                  <a:pt x="214313" y="0"/>
                </a:lnTo>
                <a:close/>
              </a:path>
            </a:pathLst>
          </a:custGeom>
          <a:solidFill>
            <a:srgbClr val="DADADA"/>
          </a:solidFill>
          <a:ln w="11430" algn="ctr">
            <a:noFill/>
            <a:prstDash val="sysDash"/>
            <a:miter lim="800000"/>
            <a:headEnd/>
            <a:tailEnd/>
          </a:ln>
        </p:spPr>
        <p:txBody>
          <a:bodyPr rot="1080000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9" name="Текст 21"/>
          <p:cNvSpPr>
            <a:spLocks noGrp="1"/>
          </p:cNvSpPr>
          <p:nvPr>
            <p:ph idx="13"/>
          </p:nvPr>
        </p:nvSpPr>
        <p:spPr bwMode="auto">
          <a:xfrm>
            <a:off x="3571868" y="1838476"/>
            <a:ext cx="35719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1"/>
          <p:cNvSpPr>
            <a:spLocks noGrp="1"/>
          </p:cNvSpPr>
          <p:nvPr>
            <p:ph idx="38"/>
          </p:nvPr>
        </p:nvSpPr>
        <p:spPr bwMode="auto">
          <a:xfrm>
            <a:off x="3571868" y="3410112"/>
            <a:ext cx="35719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2"/>
          <p:cNvSpPr>
            <a:spLocks noGrp="1"/>
          </p:cNvSpPr>
          <p:nvPr>
            <p:ph type="pic" idx="1"/>
          </p:nvPr>
        </p:nvSpPr>
        <p:spPr>
          <a:xfrm>
            <a:off x="1142976" y="1838476"/>
            <a:ext cx="1500198" cy="20002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22" name="Текст 21"/>
          <p:cNvSpPr>
            <a:spLocks noGrp="1"/>
          </p:cNvSpPr>
          <p:nvPr>
            <p:ph idx="39"/>
          </p:nvPr>
        </p:nvSpPr>
        <p:spPr bwMode="auto">
          <a:xfrm>
            <a:off x="1040008" y="3981616"/>
            <a:ext cx="616835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735D-A787-46B1-8AAB-9738C11540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Дата 14"/>
          <p:cNvSpPr>
            <a:spLocks noGrp="1"/>
          </p:cNvSpPr>
          <p:nvPr>
            <p:ph type="dt" sz="half" idx="41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FBCFD-86F2-4118-939E-BDBF64C5F828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0" descr="Рисунок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0"/>
            <a:ext cx="878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3" descr="кек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6350"/>
            <a:ext cx="2697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7" descr="Untitled-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6316663"/>
            <a:ext cx="235743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 userDrawn="1"/>
        </p:nvSpPr>
        <p:spPr bwMode="auto">
          <a:xfrm>
            <a:off x="3071813" y="6440488"/>
            <a:ext cx="3000375" cy="5000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  <a:latin typeface="Franklin Gothic Book" pitchFamily="34" charset="0"/>
              </a:rPr>
              <a:t>www.pgplaw.ru</a:t>
            </a:r>
            <a:endParaRPr lang="ru-RU" sz="1800" dirty="0" smtClean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9" name="Заголовок 20"/>
          <p:cNvSpPr>
            <a:spLocks noGrp="1"/>
          </p:cNvSpPr>
          <p:nvPr>
            <p:ph type="title"/>
          </p:nvPr>
        </p:nvSpPr>
        <p:spPr bwMode="auto">
          <a:xfrm>
            <a:off x="428596" y="2428868"/>
            <a:ext cx="828680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>
                <a:solidFill>
                  <a:srgbClr val="48636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 userDrawn="1"/>
        </p:nvSpPr>
        <p:spPr>
          <a:xfrm>
            <a:off x="1000125" y="2000250"/>
            <a:ext cx="6143625" cy="3786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00B6E8-63AE-4CD9-AB32-65D83A9A3E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D47E-F6BE-447A-B7F3-72ABE6A033BB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 userDrawn="1"/>
        </p:nvSpPr>
        <p:spPr>
          <a:xfrm>
            <a:off x="1000125" y="2000250"/>
            <a:ext cx="6143625" cy="3786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DA216-8C73-4A17-B191-BE9B9946D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F4607-D45B-40BB-8E45-0867C0FFDF5E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с булли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428625" y="1285875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algn="l" eaLnBrk="0" hangingPunct="0"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6"/>
            <a:ext cx="6215106" cy="392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4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75E6A6-1239-4D53-A955-97AE517B7D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7" name="Дата 14"/>
          <p:cNvSpPr>
            <a:spLocks noGrp="1"/>
          </p:cNvSpPr>
          <p:nvPr>
            <p:ph type="dt" sz="half" idx="12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974C-5D40-487C-8557-115858098841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428625" y="1285875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algn="l" eaLnBrk="0" hangingPunct="0"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928688" y="1857375"/>
            <a:ext cx="7215187" cy="500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0" name="Текст 21"/>
          <p:cNvSpPr>
            <a:spLocks noGrp="1"/>
          </p:cNvSpPr>
          <p:nvPr>
            <p:ph idx="13"/>
          </p:nvPr>
        </p:nvSpPr>
        <p:spPr bwMode="auto">
          <a:xfrm>
            <a:off x="4918842" y="1796435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2" name="Текст 21"/>
          <p:cNvSpPr>
            <a:spLocks noGrp="1"/>
          </p:cNvSpPr>
          <p:nvPr>
            <p:ph idx="33"/>
          </p:nvPr>
        </p:nvSpPr>
        <p:spPr bwMode="auto">
          <a:xfrm>
            <a:off x="1066802" y="1801692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A3C6BB-6C50-446F-82E1-8787E2DBF4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5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9" name="Дата 14"/>
          <p:cNvSpPr>
            <a:spLocks noGrp="1"/>
          </p:cNvSpPr>
          <p:nvPr>
            <p:ph type="dt" sz="half" idx="36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9A8A8-2EA5-4C31-A844-13F0777887AD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8" name="Текст 21"/>
          <p:cNvSpPr>
            <a:spLocks noGrp="1"/>
          </p:cNvSpPr>
          <p:nvPr>
            <p:ph idx="33"/>
          </p:nvPr>
        </p:nvSpPr>
        <p:spPr bwMode="auto">
          <a:xfrm>
            <a:off x="1066802" y="1801692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9" name="Текст 21"/>
          <p:cNvSpPr>
            <a:spLocks noGrp="1"/>
          </p:cNvSpPr>
          <p:nvPr>
            <p:ph idx="34"/>
          </p:nvPr>
        </p:nvSpPr>
        <p:spPr bwMode="auto">
          <a:xfrm>
            <a:off x="4918722" y="1796442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5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B00F96-9579-4E1A-8922-26FDCA9EF0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6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7" name="Дата 14"/>
          <p:cNvSpPr>
            <a:spLocks noGrp="1"/>
          </p:cNvSpPr>
          <p:nvPr>
            <p:ph type="dt" sz="half" idx="37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4B7E-5931-4ECF-8054-D81C8D3F749C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Текст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5"/>
            <a:ext cx="6215106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589316-7FFC-4C36-8DD3-5BCF4D27D5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Дата 14"/>
          <p:cNvSpPr>
            <a:spLocks noGrp="1"/>
          </p:cNvSpPr>
          <p:nvPr>
            <p:ph type="dt" sz="half" idx="11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CE1D-1BE4-4E63-95E0-CD6AA5D90E13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нка 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428625" y="1285875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algn="l" eaLnBrk="0" hangingPunct="0"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928688" y="1857375"/>
            <a:ext cx="7215187" cy="500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Рисунок 2"/>
          <p:cNvSpPr>
            <a:spLocks noGrp="1"/>
          </p:cNvSpPr>
          <p:nvPr>
            <p:ph type="pic" idx="1"/>
          </p:nvPr>
        </p:nvSpPr>
        <p:spPr>
          <a:xfrm>
            <a:off x="1121955" y="1882588"/>
            <a:ext cx="3670763" cy="407677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21"/>
          <p:cNvSpPr>
            <a:spLocks noGrp="1"/>
          </p:cNvSpPr>
          <p:nvPr>
            <p:ph idx="13"/>
          </p:nvPr>
        </p:nvSpPr>
        <p:spPr bwMode="auto">
          <a:xfrm>
            <a:off x="4918842" y="1806945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6"/>
            <a:ext cx="4729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34917D-DF0B-430C-B8C1-E8A7C80D09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5"/>
          </p:nvPr>
        </p:nvSpPr>
        <p:spPr>
          <a:xfrm>
            <a:off x="1071563" y="1349375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r>
              <a:rPr lang="ru-RU"/>
              <a:t>Подзаголовок</a:t>
            </a:r>
          </a:p>
        </p:txBody>
      </p:sp>
      <p:sp>
        <p:nvSpPr>
          <p:cNvPr id="9" name="Дата 14"/>
          <p:cNvSpPr>
            <a:spLocks noGrp="1"/>
          </p:cNvSpPr>
          <p:nvPr>
            <p:ph type="dt" sz="half" idx="16"/>
          </p:nvPr>
        </p:nvSpPr>
        <p:spPr>
          <a:xfrm>
            <a:off x="642938" y="6215063"/>
            <a:ext cx="492918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46DC-9BF3-41F0-B2A1-14D96D907E33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2938" y="6200775"/>
            <a:ext cx="4884737" cy="2936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rgbClr val="938E92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A0C562EE-8296-4847-B514-01D846537464}" type="datetime1">
              <a:rPr lang="ru-RU"/>
              <a:pPr>
                <a:defRPr/>
              </a:pPr>
              <a:t>11.10.2016</a:t>
            </a:fld>
            <a:r>
              <a:rPr lang="ru-RU" dirty="0"/>
              <a:t>НАЗВАНИЕ ПРЕЗЕНТАЦИИ ( КАПИТУЛЬНЫЙ НАБОР)колонтитул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870575" y="6200775"/>
            <a:ext cx="11430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938E92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7CC05965-44CA-40D8-A4F5-76F05FA3B5C6}" type="slidenum">
              <a:rPr lang="ru-RU"/>
              <a:pPr>
                <a:defRPr/>
              </a:pPr>
              <a:t>‹#›</a:t>
            </a:fld>
            <a:r>
              <a:rPr lang="ru-RU" dirty="0"/>
              <a:t>1</a:t>
            </a:r>
          </a:p>
        </p:txBody>
      </p:sp>
      <p:sp>
        <p:nvSpPr>
          <p:cNvPr id="1028" name="TextBox 24"/>
          <p:cNvSpPr txBox="1">
            <a:spLocks noChangeArrowheads="1"/>
          </p:cNvSpPr>
          <p:nvPr userDrawn="1"/>
        </p:nvSpPr>
        <p:spPr bwMode="auto">
          <a:xfrm>
            <a:off x="5715000" y="6219825"/>
            <a:ext cx="2643188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1000" b="0" dirty="0" smtClean="0">
                <a:solidFill>
                  <a:srgbClr val="A6A6A6"/>
                </a:solidFill>
                <a:latin typeface="Franklin Gothic Book" pitchFamily="34" charset="0"/>
              </a:rPr>
              <a:t>Слайд </a:t>
            </a:r>
            <a:r>
              <a:rPr lang="ru-RU" sz="1000" b="0" dirty="0" smtClean="0">
                <a:solidFill>
                  <a:srgbClr val="A44AA6"/>
                </a:solidFill>
                <a:latin typeface="Franklin Gothic Book" pitchFamily="34" charset="0"/>
              </a:rPr>
              <a:t>    </a:t>
            </a:r>
            <a:r>
              <a:rPr lang="ru-RU" sz="1000" b="0" dirty="0" smtClean="0">
                <a:solidFill>
                  <a:srgbClr val="797979"/>
                </a:solidFill>
                <a:latin typeface="Franklin Gothic Book" pitchFamily="34" charset="0"/>
              </a:rPr>
              <a:t>                           </a:t>
            </a:r>
            <a:r>
              <a:rPr lang="en-US" sz="1000" dirty="0" smtClean="0">
                <a:solidFill>
                  <a:srgbClr val="797979"/>
                </a:solidFill>
                <a:latin typeface="Franklin Gothic Book" pitchFamily="34" charset="0"/>
              </a:rPr>
              <a:t>www.pgplaw.ru</a:t>
            </a:r>
            <a:endParaRPr lang="ru-RU" sz="1000" dirty="0" smtClean="0">
              <a:solidFill>
                <a:srgbClr val="797979"/>
              </a:solidFill>
              <a:latin typeface="Franklin Gothic Book" pitchFamily="34" charset="0"/>
            </a:endParaRPr>
          </a:p>
        </p:txBody>
      </p:sp>
      <p:pic>
        <p:nvPicPr>
          <p:cNvPr id="1029" name="Рисунок 14" descr="пеплого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063" y="357188"/>
            <a:ext cx="17145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6" descr="полоска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63" y="6197600"/>
            <a:ext cx="8143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 rot="5400000">
            <a:off x="3465512" y="677863"/>
            <a:ext cx="500063" cy="1588"/>
          </a:xfrm>
          <a:prstGeom prst="line">
            <a:avLst/>
          </a:prstGeom>
          <a:ln w="31750" cap="rnd">
            <a:solidFill>
              <a:srgbClr val="48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 userDrawn="1"/>
        </p:nvCxnSpPr>
        <p:spPr>
          <a:xfrm rot="5400000">
            <a:off x="7073106" y="6352382"/>
            <a:ext cx="142875" cy="1588"/>
          </a:xfrm>
          <a:prstGeom prst="line">
            <a:avLst/>
          </a:prstGeom>
          <a:ln w="22225">
            <a:solidFill>
              <a:srgbClr val="A44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 userDrawn="1"/>
        </p:nvCxnSpPr>
        <p:spPr>
          <a:xfrm rot="5400000">
            <a:off x="5501481" y="6352382"/>
            <a:ext cx="142875" cy="1588"/>
          </a:xfrm>
          <a:prstGeom prst="line">
            <a:avLst/>
          </a:prstGeom>
          <a:ln w="22225">
            <a:solidFill>
              <a:srgbClr val="A44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Нижний колонтитул 10"/>
          <p:cNvSpPr txBox="1">
            <a:spLocks/>
          </p:cNvSpPr>
          <p:nvPr userDrawn="1"/>
        </p:nvSpPr>
        <p:spPr bwMode="auto">
          <a:xfrm>
            <a:off x="1104900" y="1420813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ru-RU" sz="1800" dirty="0" smtClean="0">
              <a:solidFill>
                <a:srgbClr val="797979"/>
              </a:solidFill>
              <a:latin typeface="Franklin Gothic Boo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4" r:id="rId1"/>
    <p:sldLayoutId id="2147485235" r:id="rId2"/>
    <p:sldLayoutId id="2147485236" r:id="rId3"/>
    <p:sldLayoutId id="2147485237" r:id="rId4"/>
    <p:sldLayoutId id="2147485238" r:id="rId5"/>
    <p:sldLayoutId id="2147485239" r:id="rId6"/>
    <p:sldLayoutId id="2147485240" r:id="rId7"/>
    <p:sldLayoutId id="2147485241" r:id="rId8"/>
    <p:sldLayoutId id="2147485242" r:id="rId9"/>
    <p:sldLayoutId id="2147485243" r:id="rId10"/>
    <p:sldLayoutId id="2147485244" r:id="rId11"/>
    <p:sldLayoutId id="2147485245" r:id="rId12"/>
    <p:sldLayoutId id="2147485246" r:id="rId13"/>
  </p:sldLayoutIdLst>
  <p:transition>
    <p:random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44AA6"/>
          </a:solidFill>
          <a:latin typeface="Arial" pitchFamily="34" charset="0"/>
          <a:ea typeface="Tahoma" pitchFamily="34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i="1" kern="1200">
          <a:solidFill>
            <a:srgbClr val="6A2E63"/>
          </a:solidFill>
          <a:latin typeface="Arial" pitchFamily="34" charset="0"/>
          <a:ea typeface="Tahom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09122"/>
            <a:ext cx="8286808" cy="1357322"/>
          </a:xfrm>
        </p:spPr>
        <p:txBody>
          <a:bodyPr/>
          <a:lstStyle/>
          <a:p>
            <a:r>
              <a:rPr lang="ru-RU" dirty="0" smtClean="0">
                <a:solidFill>
                  <a:srgbClr val="A44AA6"/>
                </a:solidFill>
              </a:rPr>
              <a:t>РАЗРАБОТКА КОНЦЕПЦИИ </a:t>
            </a:r>
            <a:br>
              <a:rPr lang="ru-RU" dirty="0" smtClean="0">
                <a:solidFill>
                  <a:srgbClr val="A44AA6"/>
                </a:solidFill>
              </a:rPr>
            </a:br>
            <a:r>
              <a:rPr lang="ru-RU" dirty="0" smtClean="0">
                <a:solidFill>
                  <a:srgbClr val="A44AA6"/>
                </a:solidFill>
              </a:rPr>
              <a:t>законопроекта о пределах полномочий налоговых органов при проверке обоснованности налоговой выгоды</a:t>
            </a:r>
            <a:endParaRPr lang="ru-RU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65402" y="4427758"/>
            <a:ext cx="7762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000" dirty="0">
                <a:solidFill>
                  <a:srgbClr val="3C3C3C"/>
                </a:solidFill>
                <a:latin typeface="Franklin Gothic Book" panose="020B0503020102020204" pitchFamily="34" charset="0"/>
              </a:rPr>
              <a:t>Вадим </a:t>
            </a:r>
            <a:r>
              <a:rPr lang="ru-RU" sz="2000" dirty="0" err="1" smtClean="0">
                <a:solidFill>
                  <a:srgbClr val="3C3C3C"/>
                </a:solidFill>
                <a:latin typeface="Franklin Gothic Book" panose="020B0503020102020204" pitchFamily="34" charset="0"/>
              </a:rPr>
              <a:t>Зарипов</a:t>
            </a:r>
            <a:endParaRPr lang="ru-RU" sz="2000" dirty="0" smtClean="0">
              <a:solidFill>
                <a:srgbClr val="3C3C3C"/>
              </a:solidFill>
              <a:latin typeface="Franklin Gothic Book" panose="020B0503020102020204" pitchFamily="34" charset="0"/>
            </a:endParaRPr>
          </a:p>
          <a:p>
            <a:r>
              <a:rPr lang="ru-RU" sz="2000" b="0" dirty="0" smtClean="0">
                <a:solidFill>
                  <a:srgbClr val="3C3C3C"/>
                </a:solidFill>
                <a:latin typeface="Franklin Gothic Book" panose="020B0503020102020204" pitchFamily="34" charset="0"/>
              </a:rPr>
              <a:t>руководитель аналитической службы</a:t>
            </a:r>
            <a:endParaRPr lang="ru-RU" sz="2000" b="0" dirty="0">
              <a:solidFill>
                <a:srgbClr val="3C3C3C"/>
              </a:solidFill>
              <a:latin typeface="Franklin Gothic Book" panose="020B0503020102020204" pitchFamily="34" charset="0"/>
            </a:endParaRPr>
          </a:p>
          <a:p>
            <a:endParaRPr lang="ru-RU" sz="2000" b="0" dirty="0">
              <a:solidFill>
                <a:srgbClr val="3C3C3C"/>
              </a:solidFill>
              <a:latin typeface="Tahoma" pitchFamily="34" charset="0"/>
            </a:endParaRPr>
          </a:p>
          <a:p>
            <a:r>
              <a:rPr lang="ru-RU" sz="2000" b="0" dirty="0" smtClean="0">
                <a:solidFill>
                  <a:srgbClr val="3C3C3C"/>
                </a:solidFill>
                <a:latin typeface="Tahoma" pitchFamily="34" charset="0"/>
              </a:rPr>
              <a:t>6 октября 2016</a:t>
            </a:r>
            <a:endParaRPr lang="ru-RU" sz="2000" b="0" dirty="0">
              <a:solidFill>
                <a:srgbClr val="3C3C3C"/>
              </a:solidFill>
              <a:latin typeface="Tahoma" pitchFamily="34" charset="0"/>
            </a:endParaRPr>
          </a:p>
          <a:p>
            <a:endParaRPr lang="ru-RU" sz="2000" b="0" dirty="0">
              <a:solidFill>
                <a:srgbClr val="3C3C3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3213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r>
              <a:rPr lang="ru-RU" sz="2000" dirty="0" smtClean="0"/>
              <a:t>Вопросы, требующие обсуждения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44287" y="1273633"/>
            <a:ext cx="8077199" cy="511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Возможно ли неограниченное усмотрение?</a:t>
            </a:r>
          </a:p>
          <a:p>
            <a:pPr algn="just"/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Пересмотр налоговых последствий сделок – это всегда вторжение в усмотрение предпринимателя и его хозяйственную деятельность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Усмотрение инспектора должно быть ограничено определенными пределами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u="sng" dirty="0" smtClean="0">
                <a:latin typeface="Franklin Gothic Book" panose="020B0503020102020204" pitchFamily="34" charset="0"/>
              </a:rPr>
              <a:t>Предмет закона</a:t>
            </a:r>
            <a:r>
              <a:rPr lang="ru-RU" sz="2400" b="0" dirty="0" smtClean="0">
                <a:latin typeface="Franklin Gothic Book" panose="020B0503020102020204" pitchFamily="34" charset="0"/>
              </a:rPr>
              <a:t> – не право налоговых органов на пересмотр сути и цели сделки, а пределы полномочий налоговых органов при проверке обоснованности налоговой выгоды и гарантии налогоплательщикам</a:t>
            </a:r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r>
              <a:rPr lang="ru-RU" sz="2400" b="0" dirty="0" smtClean="0"/>
              <a:t>	</a:t>
            </a: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7625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r>
              <a:rPr lang="ru-RU" sz="2000" dirty="0" smtClean="0"/>
              <a:t>Вопросы, требующие обсуждения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44287" y="1349836"/>
            <a:ext cx="8077199" cy="49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Как определить пределы усмотрения инспектора?</a:t>
            </a:r>
          </a:p>
          <a:p>
            <a:pPr algn="just"/>
            <a:endParaRPr lang="ru-RU" sz="2400" b="0" dirty="0" smtClean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Franklin Gothic Book" panose="020B0503020102020204" pitchFamily="34" charset="0"/>
              </a:rPr>
              <a:t>Ключевые понятия</a:t>
            </a:r>
            <a:r>
              <a:rPr lang="ru-RU" sz="2400" b="0" dirty="0" smtClean="0">
                <a:latin typeface="Franklin Gothic Book" panose="020B0503020102020204" pitchFamily="34" charset="0"/>
              </a:rPr>
              <a:t> налоговой выгоды и налогового выгодоприобретателя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b="0" dirty="0" smtClean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Franklin Gothic Book" panose="020B0503020102020204" pitchFamily="34" charset="0"/>
              </a:rPr>
              <a:t>Поводы</a:t>
            </a:r>
            <a:r>
              <a:rPr lang="ru-RU" sz="2400" b="0" dirty="0" smtClean="0">
                <a:latin typeface="Franklin Gothic Book" panose="020B0503020102020204" pitchFamily="34" charset="0"/>
              </a:rPr>
              <a:t> для проверки налоговой выгоды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b="0" dirty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Franklin Gothic Book" panose="020B0503020102020204" pitchFamily="34" charset="0"/>
              </a:rPr>
              <a:t>Процедура</a:t>
            </a:r>
            <a:r>
              <a:rPr lang="ru-RU" sz="2400" b="0" dirty="0" smtClean="0">
                <a:latin typeface="Franklin Gothic Book" panose="020B0503020102020204" pitchFamily="34" charset="0"/>
              </a:rPr>
              <a:t> проверки налоговой выгоды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b="0" dirty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Franklin Gothic Book" panose="020B0503020102020204" pitchFamily="34" charset="0"/>
              </a:rPr>
              <a:t>Основания</a:t>
            </a:r>
            <a:r>
              <a:rPr lang="ru-RU" sz="2400" b="0" dirty="0" smtClean="0">
                <a:latin typeface="Franklin Gothic Book" panose="020B0503020102020204" pitchFamily="34" charset="0"/>
              </a:rPr>
              <a:t> признания выгоды необоснованной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b="0" dirty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Franklin Gothic Book" panose="020B0503020102020204" pitchFamily="34" charset="0"/>
              </a:rPr>
              <a:t>Последствия</a:t>
            </a:r>
            <a:r>
              <a:rPr lang="ru-RU" sz="2400" b="0" dirty="0" smtClean="0">
                <a:latin typeface="Franklin Gothic Book" panose="020B0503020102020204" pitchFamily="34" charset="0"/>
              </a:rPr>
              <a:t> признания выгоды необоснованной</a:t>
            </a:r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0930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r>
              <a:rPr lang="ru-RU" sz="2000" dirty="0" smtClean="0"/>
              <a:t>Вопросы, требующие обсуждения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44287" y="1164774"/>
            <a:ext cx="8077199" cy="489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Соотношение с близкими институтами</a:t>
            </a:r>
          </a:p>
          <a:p>
            <a:pPr algn="just"/>
            <a:endParaRPr lang="ru-RU" sz="2000" b="0" dirty="0" smtClean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0" dirty="0" smtClean="0">
                <a:latin typeface="Franklin Gothic Book" panose="020B0503020102020204" pitchFamily="34" charset="0"/>
              </a:rPr>
              <a:t>Обоснованность затрат (ст. 252 НК РФ)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0" dirty="0" smtClean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0" dirty="0" smtClean="0">
                <a:latin typeface="Franklin Gothic Book" panose="020B0503020102020204" pitchFamily="34" charset="0"/>
              </a:rPr>
              <a:t>Расчетный метод (ст. 31 НК РФ)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0" dirty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0" dirty="0" smtClean="0">
                <a:latin typeface="Franklin Gothic Book" panose="020B0503020102020204" pitchFamily="34" charset="0"/>
              </a:rPr>
              <a:t>Судебный порядок взыскания при переквалификации (ст. 45 НК РФ)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0" dirty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0" dirty="0" smtClean="0">
                <a:latin typeface="Franklin Gothic Book" panose="020B0503020102020204" pitchFamily="34" charset="0"/>
              </a:rPr>
              <a:t>Ценовой контроль (раздел </a:t>
            </a:r>
            <a:r>
              <a:rPr lang="en-US" sz="2400" b="0" dirty="0" smtClean="0">
                <a:latin typeface="Franklin Gothic Book" panose="020B0503020102020204" pitchFamily="34" charset="0"/>
              </a:rPr>
              <a:t>V</a:t>
            </a:r>
            <a:r>
              <a:rPr lang="ru-RU" sz="2400" b="0" dirty="0" smtClean="0">
                <a:latin typeface="Franklin Gothic Book" panose="020B0503020102020204" pitchFamily="34" charset="0"/>
              </a:rPr>
              <a:t>.1 НК РФ и заключения оценщиков)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0" dirty="0">
              <a:latin typeface="Franklin Gothic Book" panose="020B05030201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0" dirty="0" smtClean="0">
                <a:latin typeface="Franklin Gothic Book" panose="020B0503020102020204" pitchFamily="34" charset="0"/>
              </a:rPr>
              <a:t>Мнимые и притворные сделки и факты по ГК РФ </a:t>
            </a:r>
            <a:br>
              <a:rPr lang="ru-RU" sz="2400" b="0" dirty="0" smtClean="0">
                <a:latin typeface="Franklin Gothic Book" panose="020B0503020102020204" pitchFamily="34" charset="0"/>
              </a:rPr>
            </a:br>
            <a:r>
              <a:rPr lang="ru-RU" sz="2400" b="0" dirty="0" smtClean="0">
                <a:latin typeface="Franklin Gothic Book" panose="020B0503020102020204" pitchFamily="34" charset="0"/>
              </a:rPr>
              <a:t>и Закону о бухучете</a:t>
            </a:r>
            <a:endParaRPr lang="ru-RU" sz="2400" b="0" dirty="0" smtClean="0"/>
          </a:p>
          <a:p>
            <a:pPr algn="just"/>
            <a:r>
              <a:rPr lang="ru-RU" sz="2400" b="0" dirty="0" smtClean="0"/>
              <a:t>	</a:t>
            </a: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8470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ключевые понятия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627797" y="1284507"/>
            <a:ext cx="8133616" cy="471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+mn-lt"/>
              </a:rPr>
              <a:t>Понятие налоговой выгоды</a:t>
            </a:r>
          </a:p>
          <a:p>
            <a:pPr algn="just"/>
            <a:endParaRPr lang="ru-RU" sz="20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Уточнить </a:t>
            </a:r>
            <a:r>
              <a:rPr lang="ru-RU" sz="2400" b="0" dirty="0">
                <a:latin typeface="+mn-lt"/>
              </a:rPr>
              <a:t>понятие налоговой </a:t>
            </a:r>
            <a:r>
              <a:rPr lang="ru-RU" sz="2400" b="0" dirty="0" smtClean="0">
                <a:latin typeface="+mn-lt"/>
              </a:rPr>
              <a:t>выгоды: это </a:t>
            </a:r>
            <a:r>
              <a:rPr lang="ru-RU" sz="2400" b="0" u="sng" dirty="0" smtClean="0">
                <a:latin typeface="+mn-lt"/>
              </a:rPr>
              <a:t>совокупная экономия</a:t>
            </a:r>
            <a:r>
              <a:rPr lang="ru-RU" sz="2400" b="0" dirty="0" smtClean="0">
                <a:latin typeface="+mn-lt"/>
              </a:rPr>
              <a:t> </a:t>
            </a:r>
            <a:r>
              <a:rPr lang="ru-RU" sz="2400" b="0" dirty="0">
                <a:latin typeface="+mn-lt"/>
              </a:rPr>
              <a:t>на </a:t>
            </a:r>
            <a:r>
              <a:rPr lang="ru-RU" sz="2400" b="0" dirty="0" smtClean="0">
                <a:latin typeface="+mn-lt"/>
              </a:rPr>
              <a:t>налогах в системе сделок, </a:t>
            </a:r>
            <a:r>
              <a:rPr lang="ru-RU" sz="2400" b="0" dirty="0">
                <a:latin typeface="+mn-lt"/>
              </a:rPr>
              <a:t>а не вычеты, расходы и </a:t>
            </a:r>
            <a:r>
              <a:rPr lang="ru-RU" sz="2400" b="0" dirty="0" smtClean="0">
                <a:latin typeface="+mn-lt"/>
              </a:rPr>
              <a:t>льготы у конкретного налогоплательщика</a:t>
            </a:r>
            <a:endParaRPr lang="en-US" sz="2400" b="0" dirty="0" smtClean="0">
              <a:latin typeface="+mn-lt"/>
            </a:endParaRP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r>
              <a:rPr lang="ru-RU" sz="2400" b="0" dirty="0">
                <a:latin typeface="+mn-lt"/>
              </a:rPr>
              <a:t>Другими словами, это сумма неуплаченных </a:t>
            </a:r>
            <a:r>
              <a:rPr lang="ru-RU" sz="2400" b="0" dirty="0" smtClean="0">
                <a:latin typeface="+mn-lt"/>
              </a:rPr>
              <a:t>налогов или излишне полученного </a:t>
            </a:r>
            <a:r>
              <a:rPr lang="ru-RU" sz="2400" b="0" dirty="0">
                <a:latin typeface="+mn-lt"/>
              </a:rPr>
              <a:t>из бюджета </a:t>
            </a:r>
            <a:r>
              <a:rPr lang="ru-RU" sz="2400" b="0" dirty="0" smtClean="0">
                <a:latin typeface="+mn-lt"/>
              </a:rPr>
              <a:t>возмещения, т.е. реальных </a:t>
            </a:r>
            <a:r>
              <a:rPr lang="ru-RU" sz="2400" b="0" u="sng" dirty="0" smtClean="0">
                <a:latin typeface="+mn-lt"/>
              </a:rPr>
              <a:t>потерь</a:t>
            </a:r>
            <a:r>
              <a:rPr lang="ru-RU" sz="2400" b="0" dirty="0" smtClean="0">
                <a:latin typeface="+mn-lt"/>
              </a:rPr>
              <a:t> бюджета с учетом всех участников схемы</a:t>
            </a:r>
            <a:endParaRPr lang="en-US" sz="2400" b="0" dirty="0" smtClean="0">
              <a:latin typeface="+mn-lt"/>
            </a:endParaRP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r>
              <a:rPr lang="ru-RU" sz="2400" b="0" dirty="0">
                <a:latin typeface="+mn-lt"/>
              </a:rPr>
              <a:t>На другое лицо может быть возложена </a:t>
            </a:r>
            <a:r>
              <a:rPr lang="ru-RU" sz="2400" b="0" u="sng" dirty="0">
                <a:latin typeface="+mn-lt"/>
              </a:rPr>
              <a:t>субсидиарная</a:t>
            </a:r>
            <a:r>
              <a:rPr lang="ru-RU" sz="2400" b="0" dirty="0">
                <a:latin typeface="+mn-lt"/>
              </a:rPr>
              <a:t> </a:t>
            </a:r>
            <a:r>
              <a:rPr lang="ru-RU" sz="2400" b="0" dirty="0" smtClean="0">
                <a:latin typeface="+mn-lt"/>
              </a:rPr>
              <a:t>ответственность в </a:t>
            </a:r>
            <a:r>
              <a:rPr lang="ru-RU" sz="2400" b="0" dirty="0">
                <a:latin typeface="+mn-lt"/>
              </a:rPr>
              <a:t>размере налоговой </a:t>
            </a:r>
            <a:r>
              <a:rPr lang="ru-RU" sz="2400" b="0" dirty="0" smtClean="0">
                <a:latin typeface="+mn-lt"/>
              </a:rPr>
              <a:t>выгоды, а не полный отказ в вычетах </a:t>
            </a:r>
            <a:r>
              <a:rPr lang="ru-RU" sz="2400" b="0" dirty="0">
                <a:latin typeface="+mn-lt"/>
              </a:rPr>
              <a:t>и </a:t>
            </a:r>
            <a:r>
              <a:rPr lang="ru-RU" sz="2400" b="0" dirty="0" smtClean="0">
                <a:latin typeface="+mn-lt"/>
              </a:rPr>
              <a:t>затратах</a:t>
            </a: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endParaRPr lang="ru-RU" sz="2400" b="0" dirty="0" smtClean="0">
              <a:latin typeface="+mn-lt"/>
            </a:endParaRPr>
          </a:p>
          <a:p>
            <a:r>
              <a:rPr lang="ru-RU" sz="2400" b="0" dirty="0">
                <a:latin typeface="+mn-lt"/>
              </a:rPr>
              <a:t> </a:t>
            </a: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endParaRPr lang="ru-RU" sz="2400" b="0" dirty="0">
              <a:latin typeface="+mn-lt"/>
            </a:endParaRP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733800" y="357188"/>
            <a:ext cx="507274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ключевые понятия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20564" y="1363293"/>
            <a:ext cx="8102871" cy="478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300" dirty="0" smtClean="0">
                <a:latin typeface="+mn-lt"/>
              </a:rPr>
              <a:t>Понятие налогового выгодоприобретателя</a:t>
            </a:r>
          </a:p>
          <a:p>
            <a:pPr algn="just"/>
            <a:endParaRPr lang="ru-RU" sz="2300" b="0" dirty="0" smtClean="0">
              <a:latin typeface="+mn-lt"/>
            </a:endParaRPr>
          </a:p>
          <a:p>
            <a:pPr algn="just"/>
            <a:r>
              <a:rPr lang="ru-RU" sz="2300" b="0" dirty="0" smtClean="0">
                <a:latin typeface="+mn-lt"/>
              </a:rPr>
              <a:t>Налоговый выгодоприобретатель </a:t>
            </a:r>
            <a:r>
              <a:rPr lang="ru-RU" sz="2300" b="0" dirty="0">
                <a:latin typeface="+mn-lt"/>
              </a:rPr>
              <a:t>(НВП) – это </a:t>
            </a:r>
            <a:r>
              <a:rPr lang="ru-RU" sz="2300" b="0" dirty="0" smtClean="0">
                <a:latin typeface="+mn-lt"/>
              </a:rPr>
              <a:t>лицо, которое реально </a:t>
            </a:r>
            <a:r>
              <a:rPr lang="ru-RU" sz="2300" b="0" u="sng" dirty="0" smtClean="0">
                <a:latin typeface="+mn-lt"/>
              </a:rPr>
              <a:t>получает</a:t>
            </a:r>
            <a:r>
              <a:rPr lang="ru-RU" sz="2300" b="0" dirty="0" smtClean="0">
                <a:latin typeface="+mn-lt"/>
              </a:rPr>
              <a:t>, присваивает </a:t>
            </a:r>
            <a:r>
              <a:rPr lang="ru-RU" sz="2300" b="0" dirty="0">
                <a:latin typeface="+mn-lt"/>
              </a:rPr>
              <a:t>налоговую </a:t>
            </a:r>
            <a:r>
              <a:rPr lang="ru-RU" sz="2300" b="0" dirty="0" smtClean="0">
                <a:latin typeface="+mn-lt"/>
              </a:rPr>
              <a:t>выгоду</a:t>
            </a: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r>
              <a:rPr lang="ru-RU" sz="2300" b="0" dirty="0" smtClean="0">
                <a:latin typeface="+mn-lt"/>
              </a:rPr>
              <a:t>На </a:t>
            </a:r>
            <a:r>
              <a:rPr lang="ru-RU" sz="2300" b="0" dirty="0">
                <a:latin typeface="+mn-lt"/>
              </a:rPr>
              <a:t>практике НВП </a:t>
            </a:r>
            <a:r>
              <a:rPr lang="ru-RU" sz="2300" b="0" dirty="0" smtClean="0">
                <a:latin typeface="+mn-lt"/>
              </a:rPr>
              <a:t>может определяться </a:t>
            </a:r>
            <a:r>
              <a:rPr lang="ru-RU" sz="2300" b="0" dirty="0">
                <a:latin typeface="+mn-lt"/>
              </a:rPr>
              <a:t>по тому, кто </a:t>
            </a:r>
            <a:r>
              <a:rPr lang="ru-RU" sz="2300" b="0" u="sng" dirty="0">
                <a:latin typeface="+mn-lt"/>
              </a:rPr>
              <a:t>контролирует</a:t>
            </a:r>
            <a:r>
              <a:rPr lang="ru-RU" sz="2300" b="0" dirty="0">
                <a:latin typeface="+mn-lt"/>
              </a:rPr>
              <a:t> «однодневку», чьей «карманной» структурой она </a:t>
            </a:r>
            <a:r>
              <a:rPr lang="ru-RU" sz="2300" b="0" dirty="0" smtClean="0">
                <a:latin typeface="+mn-lt"/>
              </a:rPr>
              <a:t>является</a:t>
            </a:r>
            <a:endParaRPr lang="en-US" sz="2300" b="0" dirty="0" smtClean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r>
              <a:rPr lang="ru-RU" sz="2300" b="0" dirty="0" smtClean="0">
                <a:latin typeface="+mn-lt"/>
              </a:rPr>
              <a:t>НВП </a:t>
            </a:r>
            <a:r>
              <a:rPr lang="ru-RU" sz="2300" b="0" dirty="0">
                <a:latin typeface="+mn-lt"/>
              </a:rPr>
              <a:t>может быть как покупатель, так </a:t>
            </a:r>
            <a:r>
              <a:rPr lang="ru-RU" sz="2300" b="0" dirty="0" smtClean="0">
                <a:latin typeface="+mn-lt"/>
              </a:rPr>
              <a:t>и </a:t>
            </a:r>
            <a:r>
              <a:rPr lang="ru-RU" sz="2300" b="0" u="sng" dirty="0" smtClean="0">
                <a:latin typeface="+mn-lt"/>
              </a:rPr>
              <a:t>реальный</a:t>
            </a:r>
            <a:r>
              <a:rPr lang="ru-RU" sz="2300" b="0" dirty="0" smtClean="0">
                <a:latin typeface="+mn-lt"/>
              </a:rPr>
              <a:t> </a:t>
            </a:r>
            <a:r>
              <a:rPr lang="ru-RU" sz="2300" b="0" dirty="0">
                <a:latin typeface="+mn-lt"/>
              </a:rPr>
              <a:t>поставщик </a:t>
            </a:r>
            <a:r>
              <a:rPr lang="ru-RU" sz="2300" b="0" dirty="0" smtClean="0">
                <a:latin typeface="+mn-lt"/>
              </a:rPr>
              <a:t>(производитель</a:t>
            </a:r>
            <a:r>
              <a:rPr lang="ru-RU" sz="2300" b="0" dirty="0">
                <a:latin typeface="+mn-lt"/>
              </a:rPr>
              <a:t>, импортер, </a:t>
            </a:r>
            <a:r>
              <a:rPr lang="ru-RU" sz="2300" b="0" dirty="0" smtClean="0">
                <a:latin typeface="+mn-lt"/>
              </a:rPr>
              <a:t>дистрибьютор), а также третье лицо, «со стороны» контролирующее однодневку (фактический исполнитель работ, услуг)</a:t>
            </a:r>
          </a:p>
          <a:p>
            <a:pPr algn="just"/>
            <a:endParaRPr lang="ru-RU" sz="2300" b="0" dirty="0" smtClean="0">
              <a:latin typeface="+mn-lt"/>
            </a:endParaRPr>
          </a:p>
          <a:p>
            <a:r>
              <a:rPr lang="ru-RU" sz="2300" b="0" dirty="0">
                <a:latin typeface="+mn-lt"/>
              </a:rPr>
              <a:t> </a:t>
            </a: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6964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733800" y="357188"/>
            <a:ext cx="507274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ФНС об использовании «однодневок»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18615" y="1334720"/>
            <a:ext cx="8102871" cy="478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к Приказу ФНС России </a:t>
            </a:r>
          </a:p>
          <a:p>
            <a:pPr algn="r"/>
            <a:r>
              <a:rPr lang="ru-RU" sz="2000" b="0" dirty="0">
                <a:latin typeface="+mn-lt"/>
              </a:rPr>
              <a:t>от 30.05.2007 N ММ-3-06/333@ </a:t>
            </a:r>
          </a:p>
          <a:p>
            <a:pPr algn="r"/>
            <a:r>
              <a:rPr lang="ru-RU" sz="2000" b="0" dirty="0" smtClean="0">
                <a:latin typeface="+mn-lt"/>
              </a:rPr>
              <a:t>«Об </a:t>
            </a:r>
            <a:r>
              <a:rPr lang="ru-RU" sz="2000" b="0" dirty="0">
                <a:latin typeface="+mn-lt"/>
              </a:rPr>
              <a:t>утверждении Концепции системы планирования </a:t>
            </a:r>
          </a:p>
          <a:p>
            <a:pPr algn="r"/>
            <a:r>
              <a:rPr lang="ru-RU" sz="2000" b="0" dirty="0">
                <a:latin typeface="+mn-lt"/>
              </a:rPr>
              <a:t>выездных налоговых </a:t>
            </a:r>
            <a:r>
              <a:rPr lang="ru-RU" sz="2000" b="0" dirty="0" smtClean="0">
                <a:latin typeface="+mn-lt"/>
              </a:rPr>
              <a:t>проверок»</a:t>
            </a:r>
            <a:endParaRPr lang="ru-RU" sz="2000" b="0" dirty="0">
              <a:latin typeface="+mn-lt"/>
            </a:endParaRPr>
          </a:p>
          <a:p>
            <a:pPr algn="just"/>
            <a:endParaRPr lang="ru-RU" sz="2400" b="0" dirty="0" smtClean="0">
              <a:latin typeface="+mn-lt"/>
            </a:endParaRPr>
          </a:p>
          <a:p>
            <a:r>
              <a:rPr lang="ru-RU" sz="2400" dirty="0" smtClean="0"/>
              <a:t>Способы ведения финансово-хозяйственной деятельности с высоким налоговым риском</a:t>
            </a: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r>
              <a:rPr lang="ru-RU" sz="2400" b="0" dirty="0"/>
              <a:t>Типовой способ </a:t>
            </a:r>
            <a:r>
              <a:rPr lang="ru-RU" sz="2400" b="0" dirty="0" smtClean="0"/>
              <a:t>уклонения от </a:t>
            </a:r>
            <a:r>
              <a:rPr lang="ru-RU" sz="2400" b="0" dirty="0"/>
              <a:t>налогообложения с использованием </a:t>
            </a:r>
            <a:r>
              <a:rPr lang="ru-RU" sz="2400" b="0" dirty="0" smtClean="0"/>
              <a:t>фирм-однодневок используется </a:t>
            </a:r>
            <a:r>
              <a:rPr lang="ru-RU" sz="2400" b="0" u="sng" dirty="0"/>
              <a:t>как продавцами, так и покупателями</a:t>
            </a:r>
            <a:r>
              <a:rPr lang="ru-RU" sz="2400" b="0" dirty="0"/>
              <a:t> </a:t>
            </a:r>
            <a:r>
              <a:rPr lang="ru-RU" sz="2400" b="0" dirty="0" smtClean="0"/>
              <a:t>товаров.</a:t>
            </a:r>
            <a:endParaRPr lang="ru-RU" sz="2400" b="0" dirty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  <a:p>
            <a:pPr algn="just"/>
            <a:endParaRPr lang="ru-RU" sz="2300" b="0" dirty="0">
              <a:latin typeface="+mn-lt"/>
            </a:endParaRP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97766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6" y="1123201"/>
            <a:ext cx="6550926" cy="487971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ФНС о возможностях АСК НДС-2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89316-7FFC-4C36-8DD3-5BCF4D27D5C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1"/>
          </p:nvPr>
        </p:nvSpPr>
        <p:spPr>
          <a:xfrm>
            <a:off x="642938" y="6215063"/>
            <a:ext cx="4929187" cy="285750"/>
          </a:xfrm>
        </p:spPr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2476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733800" y="357188"/>
            <a:ext cx="507274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ФНС о налоговом выгодоприобретателе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18615" y="1334720"/>
            <a:ext cx="8102871" cy="478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200" dirty="0" smtClean="0"/>
              <a:t>Письмо ФНС от </a:t>
            </a:r>
            <a:r>
              <a:rPr lang="ru-RU" sz="2200" dirty="0"/>
              <a:t>03.06.2016 N ЕД-4-15/9933</a:t>
            </a:r>
            <a:r>
              <a:rPr lang="ru-RU" sz="2200" dirty="0" smtClean="0"/>
              <a:t>@:</a:t>
            </a:r>
          </a:p>
          <a:p>
            <a:pPr algn="just"/>
            <a:endParaRPr lang="ru-RU" sz="2200" b="0" dirty="0"/>
          </a:p>
          <a:p>
            <a:r>
              <a:rPr lang="ru-RU" sz="2200" b="0" dirty="0" smtClean="0"/>
              <a:t>результаты </a:t>
            </a:r>
            <a:r>
              <a:rPr lang="ru-RU" sz="2200" b="0" dirty="0"/>
              <a:t>оценки АСК НДС-2 </a:t>
            </a:r>
            <a:r>
              <a:rPr lang="ru-RU" sz="2200" b="0" dirty="0" smtClean="0"/>
              <a:t>используются: </a:t>
            </a:r>
          </a:p>
          <a:p>
            <a:pPr algn="just"/>
            <a:endParaRPr lang="ru-RU" sz="22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dirty="0" smtClean="0"/>
              <a:t>при </a:t>
            </a:r>
            <a:r>
              <a:rPr lang="ru-RU" sz="2200" b="0" dirty="0"/>
              <a:t>необходимости </a:t>
            </a:r>
            <a:r>
              <a:rPr lang="ru-RU" sz="2200" b="0" dirty="0" smtClean="0"/>
              <a:t>поиска </a:t>
            </a:r>
            <a:r>
              <a:rPr lang="ru-RU" sz="2200" b="0" u="sng" dirty="0" smtClean="0"/>
              <a:t>выгодоприобретателя</a:t>
            </a:r>
            <a:r>
              <a:rPr lang="ru-RU" sz="2200" b="0" dirty="0" smtClean="0"/>
              <a:t> </a:t>
            </a:r>
            <a:r>
              <a:rPr lang="ru-RU" sz="2200" b="0" dirty="0"/>
              <a:t>с целью осуществления своевременного полного комплекса мероприятий налогового контроля для результативной камеральной налоговой проверки и возможности взыскания </a:t>
            </a:r>
            <a:r>
              <a:rPr lang="ru-RU" sz="2200" b="0" dirty="0" err="1"/>
              <a:t>доначисленных</a:t>
            </a:r>
            <a:r>
              <a:rPr lang="ru-RU" sz="2200" b="0" dirty="0"/>
              <a:t> сумм </a:t>
            </a:r>
            <a:r>
              <a:rPr lang="ru-RU" sz="2200" b="0" dirty="0" smtClean="0"/>
              <a:t>налога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dirty="0" smtClean="0"/>
              <a:t>при </a:t>
            </a:r>
            <a:r>
              <a:rPr lang="ru-RU" sz="2200" b="0" dirty="0"/>
              <a:t>определении роли налогоплательщика в построении схемы поставщиков и покупателей для </a:t>
            </a:r>
            <a:r>
              <a:rPr lang="ru-RU" sz="2200" b="0" dirty="0" smtClean="0"/>
              <a:t>поиска </a:t>
            </a:r>
            <a:r>
              <a:rPr lang="ru-RU" sz="2200" b="0" u="sng" dirty="0" smtClean="0"/>
              <a:t>выгодоприобретателя</a:t>
            </a:r>
            <a:r>
              <a:rPr lang="ru-RU" sz="2200" b="0" dirty="0" smtClean="0"/>
              <a:t> (отчет </a:t>
            </a:r>
            <a:r>
              <a:rPr lang="ru-RU" sz="2200" b="0" dirty="0"/>
              <a:t>"Дерево связей").</a:t>
            </a:r>
            <a:endParaRPr lang="ru-RU" sz="2200" b="0" dirty="0">
              <a:latin typeface="+mn-lt"/>
            </a:endParaRP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10299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89316-7FFC-4C36-8DD3-5BCF4D27D5C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1"/>
          </p:nvPr>
        </p:nvSpPr>
        <p:spPr>
          <a:xfrm>
            <a:off x="642938" y="6215063"/>
            <a:ext cx="4929187" cy="285750"/>
          </a:xfrm>
        </p:spPr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6474" y="2530506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150</a:t>
            </a:r>
            <a:endParaRPr lang="ru-RU" sz="2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703554" y="1711257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150</a:t>
            </a:r>
            <a:endParaRPr lang="ru-RU" sz="28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5732" y="4442256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150</a:t>
            </a:r>
            <a:endParaRPr lang="ru-RU" sz="28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 rot="3556624">
            <a:off x="2024907" y="4291838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150</a:t>
            </a:r>
            <a:endParaRPr lang="ru-RU" sz="28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 rot="18236347">
            <a:off x="1794581" y="1836107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150</a:t>
            </a:r>
            <a:endParaRPr lang="ru-RU" sz="2800" dirty="0">
              <a:latin typeface="+mn-lt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80844" y="2596736"/>
            <a:ext cx="2237166" cy="1427257"/>
            <a:chOff x="7484" y="1130352"/>
            <a:chExt cx="2237166" cy="1342299"/>
          </a:xfrm>
          <a:scene3d>
            <a:camera prst="orthographicFront"/>
            <a:lightRig rig="flat" dir="t"/>
          </a:scene3d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7484" y="1130352"/>
              <a:ext cx="2237166" cy="1342299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46799" y="1169667"/>
              <a:ext cx="2158536" cy="1263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kern="1200" dirty="0" smtClean="0">
                  <a:solidFill>
                    <a:schemeClr val="tx1"/>
                  </a:solidFill>
                </a:rPr>
                <a:t>Продавец</a:t>
              </a:r>
              <a:endParaRPr lang="ru-RU" sz="2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453417" y="2453952"/>
            <a:ext cx="5355145" cy="1597337"/>
            <a:chOff x="3453417" y="2445531"/>
            <a:chExt cx="5355145" cy="1490842"/>
          </a:xfrm>
        </p:grpSpPr>
        <p:sp>
          <p:nvSpPr>
            <p:cNvPr id="39" name="TextBox 38"/>
            <p:cNvSpPr txBox="1"/>
            <p:nvPr/>
          </p:nvSpPr>
          <p:spPr>
            <a:xfrm>
              <a:off x="5633109" y="2445531"/>
              <a:ext cx="938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+mn-lt"/>
                </a:rPr>
                <a:t>160</a:t>
              </a:r>
              <a:endParaRPr lang="ru-RU" sz="2800" dirty="0">
                <a:latin typeface="+mn-lt"/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3453417" y="2594074"/>
              <a:ext cx="2237166" cy="1342299"/>
              <a:chOff x="3139518" y="1212240"/>
              <a:chExt cx="2237166" cy="1342299"/>
            </a:xfrm>
            <a:scene3d>
              <a:camera prst="orthographicFront"/>
              <a:lightRig rig="flat" dir="t"/>
            </a:scene3d>
          </p:grpSpPr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3139518" y="1212240"/>
                <a:ext cx="2237166" cy="134229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48" name="Скругленный прямоугольник 4"/>
              <p:cNvSpPr/>
              <p:nvPr/>
            </p:nvSpPr>
            <p:spPr>
              <a:xfrm>
                <a:off x="3178833" y="1251555"/>
                <a:ext cx="2158536" cy="12636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kern="1200" dirty="0" smtClean="0">
                    <a:solidFill>
                      <a:schemeClr val="tx1"/>
                    </a:solidFill>
                  </a:rPr>
                  <a:t>Однодневка</a:t>
                </a:r>
                <a:endParaRPr lang="ru-RU" sz="29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6571396" y="2545047"/>
              <a:ext cx="2237166" cy="1342299"/>
              <a:chOff x="9237130" y="1188237"/>
              <a:chExt cx="2237166" cy="1342299"/>
            </a:xfrm>
            <a:scene3d>
              <a:camera prst="orthographicFront"/>
              <a:lightRig rig="flat" dir="t"/>
            </a:scene3d>
          </p:grpSpPr>
          <p:sp>
            <p:nvSpPr>
              <p:cNvPr id="45" name="Скругленный прямоугольник 44"/>
              <p:cNvSpPr/>
              <p:nvPr/>
            </p:nvSpPr>
            <p:spPr>
              <a:xfrm>
                <a:off x="9237130" y="1188237"/>
                <a:ext cx="2237166" cy="1342299"/>
              </a:xfrm>
              <a:prstGeom prst="roundRect">
                <a:avLst>
                  <a:gd name="adj" fmla="val 10000"/>
                </a:avLst>
              </a:prstGeom>
              <a:solidFill>
                <a:srgbClr val="C00000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46" name="Скругленный прямоугольник 4"/>
              <p:cNvSpPr/>
              <p:nvPr/>
            </p:nvSpPr>
            <p:spPr>
              <a:xfrm>
                <a:off x="9303741" y="1221986"/>
                <a:ext cx="2158536" cy="12636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kern="1200" dirty="0" smtClean="0">
                    <a:solidFill>
                      <a:schemeClr val="tx1"/>
                    </a:solidFill>
                  </a:rPr>
                  <a:t>Покупатель</a:t>
                </a:r>
                <a:endParaRPr lang="ru-RU" sz="29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4" name="Стрелка вправо 6"/>
            <p:cNvSpPr/>
            <p:nvPr/>
          </p:nvSpPr>
          <p:spPr>
            <a:xfrm>
              <a:off x="5725401" y="3183338"/>
              <a:ext cx="756065" cy="163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34" name="Овал 33"/>
          <p:cNvSpPr/>
          <p:nvPr/>
        </p:nvSpPr>
        <p:spPr>
          <a:xfrm>
            <a:off x="3199260" y="1819913"/>
            <a:ext cx="5909481" cy="3145043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 стрелкой 69"/>
          <p:cNvCxnSpPr/>
          <p:nvPr/>
        </p:nvCxnSpPr>
        <p:spPr>
          <a:xfrm flipV="1">
            <a:off x="1639734" y="1207318"/>
            <a:ext cx="838961" cy="13231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V="1">
            <a:off x="888981" y="1207318"/>
            <a:ext cx="0" cy="13231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879484" y="4097369"/>
            <a:ext cx="0" cy="126776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1767789" y="4153724"/>
            <a:ext cx="850484" cy="110066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2609365" y="3387037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725401" y="3380364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Заголовок 2"/>
          <p:cNvSpPr>
            <a:spLocks noGrp="1"/>
          </p:cNvSpPr>
          <p:nvPr>
            <p:ph type="title"/>
          </p:nvPr>
        </p:nvSpPr>
        <p:spPr>
          <a:xfrm>
            <a:off x="3857620" y="357166"/>
            <a:ext cx="4729166" cy="642942"/>
          </a:xfrm>
        </p:spPr>
        <p:txBody>
          <a:bodyPr/>
          <a:lstStyle/>
          <a:p>
            <a:r>
              <a:rPr lang="ru-RU" sz="2000" dirty="0" smtClean="0"/>
              <a:t>Определение выгодоприобретателя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1205523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89316-7FFC-4C36-8DD3-5BCF4D27D5C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1"/>
          </p:nvPr>
        </p:nvSpPr>
        <p:spPr>
          <a:xfrm>
            <a:off x="642938" y="6215063"/>
            <a:ext cx="4929187" cy="285750"/>
          </a:xfrm>
        </p:spPr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6474" y="2530506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150</a:t>
            </a:r>
            <a:endParaRPr lang="ru-RU" sz="2800" dirty="0">
              <a:latin typeface="+mn-lt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80844" y="2596736"/>
            <a:ext cx="2237166" cy="1427257"/>
            <a:chOff x="7484" y="1130352"/>
            <a:chExt cx="2237166" cy="1342299"/>
          </a:xfrm>
          <a:scene3d>
            <a:camera prst="orthographicFront"/>
            <a:lightRig rig="flat" dir="t"/>
          </a:scene3d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7484" y="1130352"/>
              <a:ext cx="2237166" cy="1342299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46799" y="1169667"/>
              <a:ext cx="2158536" cy="1263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kern="1200" dirty="0" smtClean="0">
                  <a:solidFill>
                    <a:schemeClr val="tx1"/>
                  </a:solidFill>
                </a:rPr>
                <a:t>Продавец</a:t>
              </a:r>
              <a:endParaRPr lang="ru-RU" sz="2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476427" y="2602040"/>
            <a:ext cx="2237166" cy="1438183"/>
            <a:chOff x="3139518" y="1212240"/>
            <a:chExt cx="2237166" cy="1342299"/>
          </a:xfrm>
          <a:scene3d>
            <a:camera prst="orthographicFront"/>
            <a:lightRig rig="flat" dir="t"/>
          </a:scene3d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139518" y="1212240"/>
              <a:ext cx="2237166" cy="1342299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8" name="Скругленный прямоугольник 4"/>
            <p:cNvSpPr/>
            <p:nvPr/>
          </p:nvSpPr>
          <p:spPr>
            <a:xfrm>
              <a:off x="3178833" y="1251555"/>
              <a:ext cx="2158536" cy="1263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kern="1200" dirty="0" smtClean="0">
                  <a:solidFill>
                    <a:schemeClr val="tx1"/>
                  </a:solidFill>
                </a:rPr>
                <a:t>Однодневка</a:t>
              </a:r>
              <a:endParaRPr lang="ru-RU" sz="2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594406" y="2549511"/>
            <a:ext cx="2237166" cy="1438183"/>
            <a:chOff x="9237130" y="1188237"/>
            <a:chExt cx="2237166" cy="1342299"/>
          </a:xfrm>
          <a:scene3d>
            <a:camera prst="orthographicFront"/>
            <a:lightRig rig="flat" dir="t"/>
          </a:scene3d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9237130" y="1188237"/>
              <a:ext cx="2237166" cy="1342299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9303741" y="1221986"/>
              <a:ext cx="2158536" cy="1263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kern="1200" dirty="0" smtClean="0">
                  <a:solidFill>
                    <a:schemeClr val="tx1"/>
                  </a:solidFill>
                </a:rPr>
                <a:t>Покупатель</a:t>
              </a:r>
              <a:endParaRPr lang="ru-RU" sz="29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Стрелка вправо 6"/>
          <p:cNvSpPr/>
          <p:nvPr/>
        </p:nvSpPr>
        <p:spPr>
          <a:xfrm>
            <a:off x="5748411" y="3233397"/>
            <a:ext cx="756065" cy="1754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/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2609365" y="3387037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725401" y="3380364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Заголовок 2"/>
          <p:cNvSpPr>
            <a:spLocks noGrp="1"/>
          </p:cNvSpPr>
          <p:nvPr>
            <p:ph type="title"/>
          </p:nvPr>
        </p:nvSpPr>
        <p:spPr>
          <a:xfrm>
            <a:off x="3857620" y="357166"/>
            <a:ext cx="4729166" cy="642942"/>
          </a:xfrm>
        </p:spPr>
        <p:txBody>
          <a:bodyPr/>
          <a:lstStyle/>
          <a:p>
            <a:r>
              <a:rPr lang="ru-RU" sz="2000" dirty="0" smtClean="0"/>
              <a:t>Коррекция налоговых обязательств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56119" y="2442886"/>
            <a:ext cx="938287" cy="56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160</a:t>
            </a:r>
            <a:endParaRPr lang="ru-RU" sz="2800" dirty="0">
              <a:latin typeface="+mn-lt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580225" y="1813129"/>
            <a:ext cx="1033821" cy="1161466"/>
            <a:chOff x="5580225" y="1813129"/>
            <a:chExt cx="1033821" cy="1161466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5807121" y="2506245"/>
              <a:ext cx="580031" cy="46835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807121" y="2506245"/>
              <a:ext cx="580031" cy="44105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580225" y="1813129"/>
              <a:ext cx="10338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+mn-lt"/>
                </a:rPr>
                <a:t>150</a:t>
              </a:r>
              <a:endParaRPr lang="ru-RU" sz="2800" dirty="0">
                <a:latin typeface="+mn-lt"/>
              </a:endParaRPr>
            </a:p>
          </p:txBody>
        </p:sp>
      </p:grpSp>
      <p:sp>
        <p:nvSpPr>
          <p:cNvPr id="23" name="Овал 22"/>
          <p:cNvSpPr/>
          <p:nvPr/>
        </p:nvSpPr>
        <p:spPr>
          <a:xfrm>
            <a:off x="3199260" y="1819913"/>
            <a:ext cx="5909481" cy="3145043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551405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Содержание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849086" y="1578428"/>
            <a:ext cx="7761514" cy="4332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400" dirty="0" smtClean="0">
                <a:latin typeface="+mn-lt"/>
              </a:rPr>
              <a:t>1. Оценка текущей ситуации</a:t>
            </a:r>
          </a:p>
          <a:p>
            <a:pPr algn="just"/>
            <a:endParaRPr lang="ru-RU" sz="2400" dirty="0" smtClean="0">
              <a:latin typeface="+mn-lt"/>
            </a:endParaRPr>
          </a:p>
          <a:p>
            <a:pPr algn="just"/>
            <a:r>
              <a:rPr lang="ru-RU" sz="2400" dirty="0" smtClean="0">
                <a:latin typeface="+mn-lt"/>
              </a:rPr>
              <a:t>2. Вопросы, требующие обсуждения</a:t>
            </a:r>
          </a:p>
          <a:p>
            <a:pPr algn="just"/>
            <a:endParaRPr lang="ru-RU" sz="2400" dirty="0" smtClean="0">
              <a:latin typeface="+mn-lt"/>
            </a:endParaRPr>
          </a:p>
          <a:p>
            <a:pPr algn="just"/>
            <a:r>
              <a:rPr lang="ru-RU" sz="2400" dirty="0" smtClean="0">
                <a:latin typeface="+mn-lt"/>
              </a:rPr>
              <a:t>3. Возможные решения</a:t>
            </a:r>
            <a:endParaRPr lang="ru-RU" sz="2400" dirty="0">
              <a:latin typeface="+mn-lt"/>
            </a:endParaRP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89316-7FFC-4C36-8DD3-5BCF4D27D5C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1"/>
          </p:nvPr>
        </p:nvSpPr>
        <p:spPr>
          <a:xfrm>
            <a:off x="642938" y="6215063"/>
            <a:ext cx="4929187" cy="285750"/>
          </a:xfrm>
        </p:spPr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41529" y="2623784"/>
            <a:ext cx="2237166" cy="1400209"/>
            <a:chOff x="7484" y="1130352"/>
            <a:chExt cx="2237166" cy="1342299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484" y="1130352"/>
              <a:ext cx="2237166" cy="1342299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6799" y="1169667"/>
              <a:ext cx="2158536" cy="1263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kern="1200" dirty="0" smtClean="0">
                  <a:solidFill>
                    <a:schemeClr val="tx1"/>
                  </a:solidFill>
                </a:rPr>
                <a:t>Продавец</a:t>
              </a:r>
              <a:endParaRPr lang="ru-RU" sz="2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41398" y="2494647"/>
            <a:ext cx="5423385" cy="1583689"/>
            <a:chOff x="3453417" y="2458269"/>
            <a:chExt cx="5423385" cy="1478104"/>
          </a:xfrm>
        </p:grpSpPr>
        <p:sp>
          <p:nvSpPr>
            <p:cNvPr id="14" name="TextBox 13"/>
            <p:cNvSpPr txBox="1"/>
            <p:nvPr/>
          </p:nvSpPr>
          <p:spPr>
            <a:xfrm>
              <a:off x="5687701" y="2458269"/>
              <a:ext cx="938287" cy="488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+mn-lt"/>
                </a:rPr>
                <a:t>140</a:t>
              </a:r>
              <a:endParaRPr lang="ru-RU" sz="2800" dirty="0">
                <a:latin typeface="+mn-lt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3453417" y="2594074"/>
              <a:ext cx="2237166" cy="1342299"/>
              <a:chOff x="3139518" y="1212240"/>
              <a:chExt cx="2237166" cy="1342299"/>
            </a:xfrm>
            <a:scene3d>
              <a:camera prst="orthographicFront"/>
              <a:lightRig rig="flat" dir="t"/>
            </a:scene3d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3139518" y="1212240"/>
                <a:ext cx="2237166" cy="134229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1" name="Скругленный прямоугольник 4"/>
              <p:cNvSpPr/>
              <p:nvPr/>
            </p:nvSpPr>
            <p:spPr>
              <a:xfrm>
                <a:off x="3178833" y="1251555"/>
                <a:ext cx="2158536" cy="12636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kern="1200" dirty="0" smtClean="0">
                    <a:solidFill>
                      <a:schemeClr val="tx1"/>
                    </a:solidFill>
                  </a:rPr>
                  <a:t>Однодневка</a:t>
                </a:r>
                <a:endParaRPr lang="ru-RU" sz="29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6638007" y="2545047"/>
              <a:ext cx="2238795" cy="1342299"/>
              <a:chOff x="9303741" y="1188237"/>
              <a:chExt cx="2238795" cy="1342299"/>
            </a:xfrm>
            <a:scene3d>
              <a:camera prst="orthographicFront"/>
              <a:lightRig rig="flat" dir="t"/>
            </a:scene3d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9305370" y="1188237"/>
                <a:ext cx="2237166" cy="1342299"/>
              </a:xfrm>
              <a:prstGeom prst="roundRect">
                <a:avLst>
                  <a:gd name="adj" fmla="val 10000"/>
                </a:avLst>
              </a:prstGeom>
              <a:solidFill>
                <a:srgbClr val="00B050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9" name="Скругленный прямоугольник 4"/>
              <p:cNvSpPr/>
              <p:nvPr/>
            </p:nvSpPr>
            <p:spPr>
              <a:xfrm>
                <a:off x="9303741" y="1221986"/>
                <a:ext cx="2158536" cy="12636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kern="1200" dirty="0" smtClean="0">
                    <a:solidFill>
                      <a:schemeClr val="tx1"/>
                    </a:solidFill>
                  </a:rPr>
                  <a:t>Покупатель</a:t>
                </a:r>
                <a:endParaRPr lang="ru-RU" sz="29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Стрелка вправо 6"/>
            <p:cNvSpPr/>
            <p:nvPr/>
          </p:nvSpPr>
          <p:spPr>
            <a:xfrm>
              <a:off x="5725401" y="3183338"/>
              <a:ext cx="756065" cy="163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506474" y="2530506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100</a:t>
            </a:r>
            <a:endParaRPr lang="ru-RU" sz="28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 rot="1782601">
            <a:off x="4821047" y="4517691"/>
            <a:ext cx="938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140</a:t>
            </a:r>
            <a:endParaRPr lang="ru-RU" sz="28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 rot="2154161">
            <a:off x="5872258" y="4365262"/>
            <a:ext cx="938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140</a:t>
            </a:r>
            <a:endParaRPr lang="ru-RU" sz="28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 rot="17558600">
            <a:off x="4165941" y="1342930"/>
            <a:ext cx="938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140</a:t>
            </a:r>
            <a:endParaRPr lang="ru-RU" sz="28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 rot="18385689">
            <a:off x="4966005" y="1532915"/>
            <a:ext cx="938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140</a:t>
            </a:r>
            <a:endParaRPr lang="ru-RU" sz="2800" dirty="0">
              <a:latin typeface="+mn-lt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2597019" y="3465513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780276" y="3439474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4387828" y="1207318"/>
            <a:ext cx="838961" cy="13231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5118689" y="1207318"/>
            <a:ext cx="971544" cy="134967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5435148" y="4078336"/>
            <a:ext cx="1211761" cy="127521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4709937" y="4193213"/>
            <a:ext cx="516852" cy="139053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0" y="1794524"/>
            <a:ext cx="5909481" cy="3145043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Заголовок 2"/>
          <p:cNvSpPr>
            <a:spLocks noGrp="1"/>
          </p:cNvSpPr>
          <p:nvPr>
            <p:ph type="title"/>
          </p:nvPr>
        </p:nvSpPr>
        <p:spPr>
          <a:xfrm>
            <a:off x="3857620" y="357166"/>
            <a:ext cx="4729166" cy="642942"/>
          </a:xfrm>
        </p:spPr>
        <p:txBody>
          <a:bodyPr/>
          <a:lstStyle/>
          <a:p>
            <a:r>
              <a:rPr lang="ru-RU" sz="2000" dirty="0" smtClean="0"/>
              <a:t>Определение выгодоприобретателя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42539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89316-7FFC-4C36-8DD3-5BCF4D27D5C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1"/>
          </p:nvPr>
        </p:nvSpPr>
        <p:spPr>
          <a:xfrm>
            <a:off x="642938" y="6215063"/>
            <a:ext cx="4929187" cy="285750"/>
          </a:xfrm>
        </p:spPr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41529" y="2623784"/>
            <a:ext cx="2237166" cy="1400209"/>
            <a:chOff x="7484" y="1130352"/>
            <a:chExt cx="2237166" cy="1342299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484" y="1130352"/>
              <a:ext cx="2237166" cy="1342299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6799" y="1169667"/>
              <a:ext cx="2158536" cy="1263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kern="1200" dirty="0" smtClean="0">
                  <a:solidFill>
                    <a:schemeClr val="tx1"/>
                  </a:solidFill>
                </a:rPr>
                <a:t>Продавец</a:t>
              </a:r>
              <a:endParaRPr lang="ru-RU" sz="2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41398" y="2494647"/>
            <a:ext cx="5423385" cy="1583689"/>
            <a:chOff x="3453417" y="2458269"/>
            <a:chExt cx="5423385" cy="1478104"/>
          </a:xfrm>
        </p:grpSpPr>
        <p:sp>
          <p:nvSpPr>
            <p:cNvPr id="14" name="TextBox 13"/>
            <p:cNvSpPr txBox="1"/>
            <p:nvPr/>
          </p:nvSpPr>
          <p:spPr>
            <a:xfrm>
              <a:off x="5687701" y="2458269"/>
              <a:ext cx="938287" cy="488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+mn-lt"/>
                </a:rPr>
                <a:t>140</a:t>
              </a:r>
              <a:endParaRPr lang="ru-RU" sz="2800" dirty="0">
                <a:latin typeface="+mn-lt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3453417" y="2594074"/>
              <a:ext cx="2237166" cy="1342299"/>
              <a:chOff x="3139518" y="1212240"/>
              <a:chExt cx="2237166" cy="1342299"/>
            </a:xfrm>
            <a:scene3d>
              <a:camera prst="orthographicFront"/>
              <a:lightRig rig="flat" dir="t"/>
            </a:scene3d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3139518" y="1212240"/>
                <a:ext cx="2237166" cy="134229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1" name="Скругленный прямоугольник 4"/>
              <p:cNvSpPr/>
              <p:nvPr/>
            </p:nvSpPr>
            <p:spPr>
              <a:xfrm>
                <a:off x="3178833" y="1251555"/>
                <a:ext cx="2158536" cy="12636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kern="1200" dirty="0" smtClean="0">
                    <a:solidFill>
                      <a:schemeClr val="tx1"/>
                    </a:solidFill>
                  </a:rPr>
                  <a:t>Однодневка</a:t>
                </a:r>
                <a:endParaRPr lang="ru-RU" sz="29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6638007" y="2545047"/>
              <a:ext cx="2238795" cy="1342299"/>
              <a:chOff x="9303741" y="1188237"/>
              <a:chExt cx="2238795" cy="1342299"/>
            </a:xfrm>
            <a:scene3d>
              <a:camera prst="orthographicFront"/>
              <a:lightRig rig="flat" dir="t"/>
            </a:scene3d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9305370" y="1188237"/>
                <a:ext cx="2237166" cy="1342299"/>
              </a:xfrm>
              <a:prstGeom prst="roundRect">
                <a:avLst>
                  <a:gd name="adj" fmla="val 10000"/>
                </a:avLst>
              </a:prstGeom>
              <a:solidFill>
                <a:srgbClr val="00B050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9" name="Скругленный прямоугольник 4"/>
              <p:cNvSpPr/>
              <p:nvPr/>
            </p:nvSpPr>
            <p:spPr>
              <a:xfrm>
                <a:off x="9303741" y="1221986"/>
                <a:ext cx="2158536" cy="12636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kern="1200" dirty="0" smtClean="0">
                    <a:solidFill>
                      <a:schemeClr val="tx1"/>
                    </a:solidFill>
                  </a:rPr>
                  <a:t>Покупатель</a:t>
                </a:r>
                <a:endParaRPr lang="ru-RU" sz="29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Стрелка вправо 6"/>
            <p:cNvSpPr/>
            <p:nvPr/>
          </p:nvSpPr>
          <p:spPr>
            <a:xfrm>
              <a:off x="5725401" y="3183338"/>
              <a:ext cx="756065" cy="163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506474" y="2530506"/>
            <a:ext cx="90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100</a:t>
            </a:r>
            <a:endParaRPr lang="ru-RU" sz="2800" dirty="0">
              <a:latin typeface="+mn-lt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2597019" y="3465513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780276" y="3439474"/>
            <a:ext cx="75325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Заголовок 2"/>
          <p:cNvSpPr>
            <a:spLocks noGrp="1"/>
          </p:cNvSpPr>
          <p:nvPr>
            <p:ph type="title"/>
          </p:nvPr>
        </p:nvSpPr>
        <p:spPr>
          <a:xfrm>
            <a:off x="3857620" y="357166"/>
            <a:ext cx="4729166" cy="642942"/>
          </a:xfrm>
        </p:spPr>
        <p:txBody>
          <a:bodyPr/>
          <a:lstStyle/>
          <a:p>
            <a:r>
              <a:rPr lang="ru-RU" sz="2000" dirty="0" smtClean="0"/>
              <a:t>Коррекция налоговых обязательств</a:t>
            </a:r>
            <a:endParaRPr lang="ru-RU" sz="2000" dirty="0"/>
          </a:p>
        </p:txBody>
      </p:sp>
      <p:sp>
        <p:nvSpPr>
          <p:cNvPr id="22" name="Овал 21"/>
          <p:cNvSpPr/>
          <p:nvPr/>
        </p:nvSpPr>
        <p:spPr>
          <a:xfrm>
            <a:off x="0" y="1794524"/>
            <a:ext cx="5909481" cy="3145043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389620" y="2033516"/>
            <a:ext cx="1128820" cy="967982"/>
            <a:chOff x="2389620" y="2033516"/>
            <a:chExt cx="1128820" cy="96798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2620777" y="2623784"/>
              <a:ext cx="593427" cy="37771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 flipV="1">
              <a:off x="2620777" y="2640153"/>
              <a:ext cx="593428" cy="27793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89620" y="2033516"/>
              <a:ext cx="1128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140</a:t>
              </a:r>
              <a:endParaRPr lang="ru-RU" sz="2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982828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387421"/>
            <a:ext cx="8001000" cy="5046042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 введение специальной штрафной ответственности</a:t>
            </a: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покупатель – 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НВП, то его ответственность возможна только в случае </a:t>
            </a:r>
            <a:r>
              <a:rPr lang="ru-RU" sz="23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небрежности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выборе 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поставщика.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Небрежность (неосмотрительность) – 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ситуация, когда в отсутствие специальных проверочных мероприятий 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покупателю уже </a:t>
            </a:r>
            <a:r>
              <a:rPr lang="ru-RU" sz="23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</a:t>
            </a:r>
            <a:r>
              <a:rPr lang="ru-RU" sz="23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обстановки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очевидно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что с поставщиком что-то не 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так, но он этим пренебрег.</a:t>
            </a:r>
          </a:p>
          <a:p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/>
              <a:t>Действия покупателя должны оцениваться исходя </a:t>
            </a:r>
            <a:r>
              <a:rPr lang="ru-RU" sz="2400" dirty="0"/>
              <a:t>из </a:t>
            </a:r>
            <a:r>
              <a:rPr lang="ru-RU" sz="2400" dirty="0" smtClean="0"/>
              <a:t>информации, </a:t>
            </a:r>
            <a:r>
              <a:rPr lang="ru-RU" sz="2400" u="sng" dirty="0" smtClean="0"/>
              <a:t>доступной</a:t>
            </a:r>
            <a:r>
              <a:rPr lang="ru-RU" sz="2400" dirty="0" smtClean="0"/>
              <a:t> ему на момент сделки.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Превентивно-воспитательные меры </a:t>
            </a:r>
            <a:br>
              <a:rPr lang="ru-RU" sz="2000" dirty="0" smtClean="0"/>
            </a:br>
            <a:r>
              <a:rPr lang="ru-RU" sz="2000" dirty="0" smtClean="0"/>
              <a:t>к покупателям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719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507167"/>
            <a:ext cx="8001000" cy="4588836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Поводы для проверки налоговой выгоды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AutoNum type="arabicPeriod"/>
            </a:pP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Признаки фиктивности хозяйственной операции</a:t>
            </a:r>
          </a:p>
          <a:p>
            <a:pPr marL="457200" indent="-457200">
              <a:buAutoNum type="arabicPeriod"/>
            </a:pPr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AutoNum type="arabicPeriod"/>
            </a:pP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Признаки использования фиктивной организации</a:t>
            </a:r>
          </a:p>
          <a:p>
            <a:pPr marL="457200" indent="-457200">
              <a:buAutoNum type="arabicPeriod"/>
            </a:pPr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ru-RU" sz="2300" dirty="0">
                <a:solidFill>
                  <a:schemeClr val="tx1"/>
                </a:solidFill>
              </a:rPr>
              <a:t>Признаки отсутствия самостоятельной деловой </a:t>
            </a:r>
            <a:r>
              <a:rPr lang="ru-RU" sz="2300" dirty="0" smtClean="0">
                <a:solidFill>
                  <a:schemeClr val="tx1"/>
                </a:solidFill>
              </a:rPr>
              <a:t>цели хозяйственной операции</a:t>
            </a:r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пределы усмотрения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4582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507167"/>
            <a:ext cx="8001000" cy="4588836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Процедура проверки налоговой выгоды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налоговой проверки</a:t>
            </a:r>
          </a:p>
          <a:p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ЛИБО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рамках налогового расследования – специальной процедуры вне рамок налоговой проверки, но по определенному предмету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пределы усмотрения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163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507167"/>
            <a:ext cx="8001000" cy="4588836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Основания признания выгоды необоснованной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Налоговый орган доказал признаки фиктивности операций, налогоплательщик не доказал их реальность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Налоговый орган доказал подконтрольность фиктивной организации налогоплательщику, налогоплательщик не указал на реального выгодоприобретателя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</a:rPr>
              <a:t>3. </a:t>
            </a:r>
            <a:r>
              <a:rPr lang="ru-RU" sz="2300" dirty="0">
                <a:solidFill>
                  <a:schemeClr val="tx1"/>
                </a:solidFill>
              </a:rPr>
              <a:t>Налоговый орган доказал сомнительность хозяйственных операций, налогоплательщик не доказал их деловую </a:t>
            </a:r>
            <a:r>
              <a:rPr lang="ru-RU" sz="2300" dirty="0" smtClean="0">
                <a:solidFill>
                  <a:schemeClr val="tx1"/>
                </a:solidFill>
              </a:rPr>
              <a:t>цель</a:t>
            </a:r>
            <a:endParaRPr lang="ru-RU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пределы усмотрения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5750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507167"/>
            <a:ext cx="8001000" cy="4588836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Последствия признания выгоды необоснованной</a:t>
            </a: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фиктивности операций или отсутствии деловой цели – полная налоговая реконструкция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подконтрольности «однодневки» – взыскание налоговой выгоды с контролирующего лица (оно </a:t>
            </a:r>
            <a:r>
              <a:rPr lang="ru-RU" sz="2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презюмируется</a:t>
            </a:r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выгодоприобретателем, пока не доказано иное)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Признание налоговой выгоды необоснованной не означает, что налоговое правонарушение доказано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пределы усмотрения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9941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463623"/>
            <a:ext cx="8001000" cy="4567062"/>
          </a:xfrm>
        </p:spPr>
        <p:txBody>
          <a:bodyPr/>
          <a:lstStyle/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Обоснованность затрат – предназначена для определения налогооблагаемой прибыли и не имеет никакого отношения к налоговой выгоде (необходимы разъяснения Президиума Верховного Суда РФ)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Расчетный метод – подлежит применению только при наличии препятствий налоговому контролю, как это предусмотрено ст. 31 НК РФ (необходимы разъяснения Президиума Верховного Суда РФ)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Судебный порядок при переквалификации – подлежит отмене в связи с дублированием</a:t>
            </a:r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соотношение с близкими институтами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93312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6057" y="1507166"/>
            <a:ext cx="8001000" cy="4501747"/>
          </a:xfrm>
        </p:spPr>
        <p:txBody>
          <a:bodyPr/>
          <a:lstStyle/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Ценовой контроль – только по основаниям и специальным правилам, предусмотренным Налоговым кодексом. Нормы о налоговой выгоде не предназначены для ценового контроля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законного введения ценового контроля неконтролируемых сделок необходимы упрощенные правила + те же гарантии налогоплательщикам, что и по контролируемым сделкам</a:t>
            </a:r>
          </a:p>
          <a:p>
            <a:endParaRPr lang="ru-RU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Мнимые и притворные сделки и факты по ГК РФ и Закону о бухучете – «кесарю кесарево»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Возможные решения: </a:t>
            </a:r>
            <a:br>
              <a:rPr lang="ru-RU" sz="2000" dirty="0" smtClean="0"/>
            </a:br>
            <a:r>
              <a:rPr lang="ru-RU" sz="2000" dirty="0" smtClean="0"/>
              <a:t>соотношение с близкими институтами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6A15-2359-4E13-A43F-43969DDF9608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2617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Оценка текущей ситуации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457199" y="1426024"/>
            <a:ext cx="8153401" cy="461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+mn-lt"/>
              </a:rPr>
              <a:t>Основные применяемые правовые акты</a:t>
            </a:r>
          </a:p>
          <a:p>
            <a:endParaRPr lang="ru-RU" sz="32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1. Определение КС РФ от 25.07.2001 № 138-О</a:t>
            </a: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2. Постановление Пленума ВАС РФ от 12.10.2006 № 53 </a:t>
            </a:r>
          </a:p>
          <a:p>
            <a:pPr algn="just"/>
            <a:r>
              <a:rPr lang="ru-RU" sz="2400" b="0" dirty="0" smtClean="0">
                <a:latin typeface="+mn-lt"/>
              </a:rPr>
              <a:t>«Об оценке арбитражными судами обоснованности получения налогоплательщиком налоговой выгоды»</a:t>
            </a:r>
          </a:p>
          <a:p>
            <a:pPr algn="just"/>
            <a:endParaRPr lang="ru-RU" sz="2400" b="0" dirty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Подп. 3 п. 2 ст. 45 НК РФ предусматривает судебный порядок взыскания при переквалификации сделок, однако на практике не применяется</a:t>
            </a: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7750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Оценка текущей ситуации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457199" y="1469568"/>
            <a:ext cx="8153401" cy="461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+mn-lt"/>
              </a:rPr>
              <a:t>Дефекты депутатского законопроекта</a:t>
            </a:r>
          </a:p>
          <a:p>
            <a:endParaRPr lang="ru-RU" sz="24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Концепция </a:t>
            </a:r>
            <a:r>
              <a:rPr lang="ru-RU" sz="2400" b="0" dirty="0">
                <a:latin typeface="+mn-lt"/>
              </a:rPr>
              <a:t>законопроекта № 529775-6 не </a:t>
            </a:r>
            <a:r>
              <a:rPr lang="ru-RU" sz="2400" b="0" dirty="0" smtClean="0">
                <a:latin typeface="+mn-lt"/>
              </a:rPr>
              <a:t>проработана, заранее не обсуждалась</a:t>
            </a:r>
            <a:endParaRPr lang="ru-RU" sz="2400" b="0" dirty="0">
              <a:latin typeface="+mn-lt"/>
            </a:endParaRP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Содержание поправки в ст. 54 «Налоговая база» НК РФ явно шире названия статьи</a:t>
            </a: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Бухгалтерский подход: «В целях налогообложения не учитываются факты, основной целью учета которых является неуплата налога»</a:t>
            </a:r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4544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Оценка текущей ситуации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457199" y="1513112"/>
            <a:ext cx="8153401" cy="452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+mn-lt"/>
              </a:rPr>
              <a:t>Дефекты депутатского законопроекта </a:t>
            </a:r>
          </a:p>
          <a:p>
            <a:endParaRPr lang="ru-RU" sz="24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Излишне формальный подход по вычетам и расходам, объективное вменение: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+mn-lt"/>
              </a:rPr>
              <a:t>документы, подписанные неуполномоченным или неустановленным лицом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dirty="0">
                <a:latin typeface="+mn-lt"/>
              </a:rPr>
              <a:t>д</a:t>
            </a:r>
            <a:r>
              <a:rPr lang="ru-RU" sz="2400" b="0" dirty="0" smtClean="0">
                <a:latin typeface="+mn-lt"/>
              </a:rPr>
              <a:t>окументы от имени лица, не осуществлявшего реализацию</a:t>
            </a:r>
          </a:p>
          <a:p>
            <a:pPr algn="just"/>
            <a:endParaRPr lang="ru-RU" sz="2400" b="0" dirty="0" smtClean="0">
              <a:latin typeface="+mn-lt"/>
            </a:endParaRPr>
          </a:p>
          <a:p>
            <a:pPr algn="just"/>
            <a:r>
              <a:rPr lang="ru-RU" sz="2400" b="0" dirty="0" smtClean="0">
                <a:latin typeface="+mn-lt"/>
              </a:rPr>
              <a:t>Как законопроект соотносится с Постановлением Пленума ВАС РФ от 12.10.2006 № 53 и со ст. 45 НК РФ?</a:t>
            </a:r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7461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707500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Оценка текущей ситуации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33401" y="1291766"/>
            <a:ext cx="8098970" cy="505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Главные пороки правоприменительной практики</a:t>
            </a:r>
          </a:p>
          <a:p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Налоговая схема всегда рассматривается в совокупности нескольких лиц, однако налоговые последствия определяются только у одного лица – проверяемого налогоплательщика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i="1" dirty="0" smtClean="0">
                <a:latin typeface="Franklin Gothic Book" panose="020B0503020102020204" pitchFamily="34" charset="0"/>
              </a:rPr>
              <a:t>Продажа по заниженной / завышенной цене между взаимозависимыми прибыльными организациями на общей системе налогообложения</a:t>
            </a:r>
          </a:p>
          <a:p>
            <a:pPr algn="just"/>
            <a:endParaRPr lang="ru-RU" sz="2400" b="0" i="1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i="1" dirty="0" smtClean="0">
                <a:latin typeface="Franklin Gothic Book" panose="020B0503020102020204" pitchFamily="34" charset="0"/>
              </a:rPr>
              <a:t>Другие «странные» операции в группе лиц, не влекущие налоговой выгоды (бюджетных потерь)</a:t>
            </a:r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>
                <a:latin typeface="Franklin Gothic Book" panose="020B0503020102020204" pitchFamily="34" charset="0"/>
              </a:rPr>
              <a:t> </a:t>
            </a:r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000" b="0" dirty="0" smtClean="0"/>
          </a:p>
          <a:p>
            <a:pPr algn="just"/>
            <a:endParaRPr lang="ru-RU" sz="2400" b="0" dirty="0" smtClean="0"/>
          </a:p>
          <a:p>
            <a:endParaRPr lang="ru-RU" sz="240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r>
              <a:rPr lang="ru-RU" sz="2400" b="0" dirty="0" smtClean="0"/>
              <a:t>	</a:t>
            </a: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707500" y="357188"/>
            <a:ext cx="4729163" cy="64293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Оценка текущей ситуации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33401" y="1455056"/>
            <a:ext cx="8098970" cy="465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Главные пороки правоприменительной практики</a:t>
            </a:r>
          </a:p>
          <a:p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Налогоплательщики привлекаются </a:t>
            </a:r>
            <a:r>
              <a:rPr lang="ru-RU" sz="2400" b="0" dirty="0">
                <a:latin typeface="Franklin Gothic Book" panose="020B0503020102020204" pitchFamily="34" charset="0"/>
              </a:rPr>
              <a:t>к ответственности за третьих лиц, не имеющих к </a:t>
            </a:r>
            <a:r>
              <a:rPr lang="ru-RU" sz="2400" b="0" dirty="0" smtClean="0">
                <a:latin typeface="Franklin Gothic Book" panose="020B0503020102020204" pitchFamily="34" charset="0"/>
              </a:rPr>
              <a:t>ним </a:t>
            </a:r>
            <a:r>
              <a:rPr lang="ru-RU" sz="2400" b="0" dirty="0">
                <a:latin typeface="Franklin Gothic Book" panose="020B0503020102020204" pitchFamily="34" charset="0"/>
              </a:rPr>
              <a:t>никакого отношения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>
                <a:latin typeface="Franklin Gothic Book" panose="020B0503020102020204" pitchFamily="34" charset="0"/>
              </a:rPr>
              <a:t>Ответственность </a:t>
            </a:r>
            <a:r>
              <a:rPr lang="ru-RU" sz="2400" b="0" dirty="0" smtClean="0">
                <a:latin typeface="Franklin Gothic Book" panose="020B0503020102020204" pitchFamily="34" charset="0"/>
              </a:rPr>
              <a:t>за «неосмотрительность» наступает </a:t>
            </a:r>
            <a:r>
              <a:rPr lang="ru-RU" sz="2400" b="0" dirty="0">
                <a:latin typeface="Franklin Gothic Book" panose="020B0503020102020204" pitchFamily="34" charset="0"/>
              </a:rPr>
              <a:t>в виде штрафа в размере более 120% недоимки</a:t>
            </a:r>
            <a:r>
              <a:rPr lang="ru-RU" sz="2400" b="0" dirty="0" smtClean="0">
                <a:latin typeface="Franklin Gothic Book" panose="020B0503020102020204" pitchFamily="34" charset="0"/>
              </a:rPr>
              <a:t>!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Потворство организаторам схем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«Должная осмотрительность» превратилась в дорогую фикцию, т.к. имеет место объективное вменение</a:t>
            </a:r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000" b="0" dirty="0" smtClean="0"/>
          </a:p>
          <a:p>
            <a:pPr algn="just"/>
            <a:endParaRPr lang="ru-RU" sz="2400" b="0" dirty="0" smtClean="0"/>
          </a:p>
          <a:p>
            <a:endParaRPr lang="ru-RU" sz="240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r>
              <a:rPr lang="ru-RU" sz="2400" b="0" dirty="0" smtClean="0"/>
              <a:t>	</a:t>
            </a: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r>
              <a:rPr lang="ru-RU" sz="2400" b="0" dirty="0" smtClean="0"/>
              <a:t>ю</a:t>
            </a:r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6953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r>
              <a:rPr lang="ru-RU" sz="2000" dirty="0" smtClean="0"/>
              <a:t>Оценка текущей ситуации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44287" y="1153888"/>
            <a:ext cx="8077199" cy="501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Новые возможности налоговых органов </a:t>
            </a:r>
          </a:p>
          <a:p>
            <a:r>
              <a:rPr lang="ru-RU" sz="2400" b="0" dirty="0" smtClean="0">
                <a:latin typeface="Franklin Gothic Book" panose="020B0503020102020204" pitchFamily="34" charset="0"/>
              </a:rPr>
              <a:t>(по сравнению с 2006 годом)</a:t>
            </a:r>
          </a:p>
          <a:p>
            <a:pPr algn="just"/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Принципиально новая методология контроля</a:t>
            </a:r>
          </a:p>
          <a:p>
            <a:pPr algn="just"/>
            <a:endParaRPr lang="ru-RU" sz="2000" b="0" dirty="0" smtClean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Внедрение </a:t>
            </a:r>
            <a:r>
              <a:rPr lang="ru-RU" sz="2400" b="0" dirty="0">
                <a:latin typeface="Franklin Gothic Book" panose="020B0503020102020204" pitchFamily="34" charset="0"/>
              </a:rPr>
              <a:t>АСК НДС-2 и других программных средств</a:t>
            </a:r>
          </a:p>
          <a:p>
            <a:pPr algn="just"/>
            <a:endParaRPr lang="ru-RU" sz="20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>
                <a:latin typeface="Franklin Gothic Book" panose="020B0503020102020204" pitchFamily="34" charset="0"/>
              </a:rPr>
              <a:t>Расширенные полномочия по </a:t>
            </a:r>
            <a:r>
              <a:rPr lang="ru-RU" sz="2400" b="0" dirty="0" smtClean="0">
                <a:latin typeface="Franklin Gothic Book" panose="020B0503020102020204" pitchFamily="34" charset="0"/>
              </a:rPr>
              <a:t>камеральным проверкам</a:t>
            </a:r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0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>
                <a:latin typeface="Franklin Gothic Book" panose="020B0503020102020204" pitchFamily="34" charset="0"/>
              </a:rPr>
              <a:t>Ужесточение правил регистрации юридических лиц</a:t>
            </a:r>
          </a:p>
          <a:p>
            <a:pPr algn="just"/>
            <a:endParaRPr lang="ru-RU" sz="20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>
                <a:latin typeface="Franklin Gothic Book" panose="020B0503020102020204" pitchFamily="34" charset="0"/>
              </a:rPr>
              <a:t>Использование данных ОРД в качестве доказательств</a:t>
            </a:r>
          </a:p>
          <a:p>
            <a:pPr algn="just"/>
            <a:endParaRPr lang="ru-RU" sz="20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Базы таможни</a:t>
            </a:r>
            <a:r>
              <a:rPr lang="ru-RU" sz="2400" b="0" dirty="0">
                <a:latin typeface="Franklin Gothic Book" panose="020B0503020102020204" pitchFamily="34" charset="0"/>
              </a:rPr>
              <a:t>, ЦБ РФ, </a:t>
            </a:r>
            <a:r>
              <a:rPr lang="ru-RU" sz="2400" b="0" dirty="0" err="1">
                <a:latin typeface="Franklin Gothic Book" panose="020B0503020102020204" pitchFamily="34" charset="0"/>
              </a:rPr>
              <a:t>Росфинмониторинга</a:t>
            </a:r>
            <a:r>
              <a:rPr lang="ru-RU" sz="2400" b="0" dirty="0">
                <a:latin typeface="Franklin Gothic Book" panose="020B0503020102020204" pitchFamily="34" charset="0"/>
              </a:rPr>
              <a:t> и т.д</a:t>
            </a:r>
            <a:r>
              <a:rPr lang="ru-RU" sz="2400" b="0" dirty="0" smtClean="0">
                <a:latin typeface="Franklin Gothic Book" panose="020B0503020102020204" pitchFamily="34" charset="0"/>
              </a:rPr>
              <a:t>.</a:t>
            </a:r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r>
              <a:rPr lang="ru-RU" sz="2400" b="0" dirty="0" smtClean="0"/>
              <a:t>	</a:t>
            </a: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39297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93CF0-62E0-45F8-B615-E302CBD46E71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857625" y="357188"/>
            <a:ext cx="4729163" cy="642937"/>
          </a:xfrm>
        </p:spPr>
        <p:txBody>
          <a:bodyPr/>
          <a:lstStyle/>
          <a:p>
            <a:r>
              <a:rPr lang="ru-RU" sz="2000" dirty="0" smtClean="0"/>
              <a:t>Вопросы, требующие обсуждения</a:t>
            </a:r>
            <a:endParaRPr lang="ru-RU" sz="2000" dirty="0"/>
          </a:p>
        </p:txBody>
      </p:sp>
      <p:sp>
        <p:nvSpPr>
          <p:cNvPr id="17412" name="Номер слайда 9"/>
          <p:cNvSpPr txBox="1">
            <a:spLocks noGrp="1"/>
          </p:cNvSpPr>
          <p:nvPr/>
        </p:nvSpPr>
        <p:spPr bwMode="auto">
          <a:xfrm>
            <a:off x="5870575" y="6200775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Нижний колонтитул 7"/>
          <p:cNvSpPr txBox="1">
            <a:spLocks noGrp="1"/>
          </p:cNvSpPr>
          <p:nvPr/>
        </p:nvSpPr>
        <p:spPr bwMode="auto">
          <a:xfrm>
            <a:off x="544287" y="1458696"/>
            <a:ext cx="8077199" cy="464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latin typeface="Franklin Gothic Book" panose="020B0503020102020204" pitchFamily="34" charset="0"/>
              </a:rPr>
              <a:t>Возможно ли усмотрение инспектора?</a:t>
            </a:r>
          </a:p>
          <a:p>
            <a:pPr algn="just"/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Схема – формальное соответствие закону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Для противодействия необходим неформальный подход</a:t>
            </a: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r>
              <a:rPr lang="ru-RU" sz="2400" b="0" dirty="0" smtClean="0">
                <a:latin typeface="Franklin Gothic Book" panose="020B0503020102020204" pitchFamily="34" charset="0"/>
              </a:rPr>
              <a:t>Неформальный подход всегда основан на усмотрении </a:t>
            </a:r>
            <a:r>
              <a:rPr lang="ru-RU" sz="2400" b="0" dirty="0" err="1" smtClean="0">
                <a:latin typeface="Franklin Gothic Book" panose="020B0503020102020204" pitchFamily="34" charset="0"/>
              </a:rPr>
              <a:t>правоприменителя</a:t>
            </a:r>
            <a:endParaRPr lang="ru-RU" sz="2400" b="0" dirty="0" smtClean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>
              <a:latin typeface="Franklin Gothic Book" panose="020B0503020102020204" pitchFamily="34" charset="0"/>
            </a:endParaRP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r>
              <a:rPr lang="ru-RU" sz="2400" b="0" dirty="0" smtClean="0"/>
              <a:t>	</a:t>
            </a:r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pPr algn="just"/>
            <a:endParaRPr lang="ru-RU" sz="2400" b="0" dirty="0" smtClean="0"/>
          </a:p>
          <a:p>
            <a:r>
              <a:rPr lang="ru-RU" sz="2400" b="0" dirty="0"/>
              <a:t> </a:t>
            </a:r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  <a:p>
            <a:pPr algn="just"/>
            <a:endParaRPr lang="ru-RU" sz="2400" b="0" dirty="0"/>
          </a:p>
        </p:txBody>
      </p:sp>
      <p:sp>
        <p:nvSpPr>
          <p:cNvPr id="9" name="Дата 13"/>
          <p:cNvSpPr>
            <a:spLocks noGrp="1"/>
          </p:cNvSpPr>
          <p:nvPr>
            <p:ph type="dt" sz="quarter" idx="11"/>
          </p:nvPr>
        </p:nvSpPr>
        <p:spPr>
          <a:xfrm>
            <a:off x="477838" y="6215063"/>
            <a:ext cx="5232400" cy="292100"/>
          </a:xfrm>
        </p:spPr>
        <p:txBody>
          <a:bodyPr rtlCol="0"/>
          <a:lstStyle/>
          <a:p>
            <a:pPr algn="ctr">
              <a:defRPr/>
            </a:pPr>
            <a:r>
              <a:rPr lang="ru-RU" sz="1000" dirty="0" smtClean="0">
                <a:solidFill>
                  <a:schemeClr val="tx1">
                    <a:tint val="75000"/>
                  </a:schemeClr>
                </a:solidFill>
              </a:rPr>
              <a:t>Разработка концепции законопроекта о налоговой выгоде</a:t>
            </a:r>
            <a:endParaRPr lang="ru-RU" sz="1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7777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ая1">
  <a:themeElements>
    <a:clrScheme name="Другая 3">
      <a:dk1>
        <a:srgbClr val="432D3F"/>
      </a:dk1>
      <a:lt1>
        <a:sysClr val="window" lastClr="FFFFFF"/>
      </a:lt1>
      <a:dk2>
        <a:srgbClr val="8E3E84"/>
      </a:dk2>
      <a:lt2>
        <a:srgbClr val="F2F2F2"/>
      </a:lt2>
      <a:accent1>
        <a:srgbClr val="DBCCEA"/>
      </a:accent1>
      <a:accent2>
        <a:srgbClr val="FFC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8E3E84"/>
      </a:hlink>
      <a:folHlink>
        <a:srgbClr val="7F7F7F"/>
      </a:folHlink>
    </a:clrScheme>
    <a:fontScheme name="Другая 6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10804</TotalTime>
  <Words>1497</Words>
  <Application>Microsoft Office PowerPoint</Application>
  <PresentationFormat>Экран (4:3)</PresentationFormat>
  <Paragraphs>477</Paragraphs>
  <Slides>28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новая1</vt:lpstr>
      <vt:lpstr>РАЗРАБОТКА КОНЦЕПЦИИ  законопроекта о пределах полномочий налоговых органов при проверке обоснованности налоговой выгоды</vt:lpstr>
      <vt:lpstr>Содержание</vt:lpstr>
      <vt:lpstr>Оценка текущей ситуации</vt:lpstr>
      <vt:lpstr>Оценка текущей ситуации</vt:lpstr>
      <vt:lpstr>Оценка текущей ситуации</vt:lpstr>
      <vt:lpstr>Оценка текущей ситуации </vt:lpstr>
      <vt:lpstr>Оценка текущей ситуации </vt:lpstr>
      <vt:lpstr>Оценка текущей ситуации</vt:lpstr>
      <vt:lpstr>Вопросы, требующие обсуждения</vt:lpstr>
      <vt:lpstr>Вопросы, требующие обсуждения</vt:lpstr>
      <vt:lpstr>Вопросы, требующие обсуждения</vt:lpstr>
      <vt:lpstr>Вопросы, требующие обсуждения</vt:lpstr>
      <vt:lpstr>Возможные решения:  ключевые понятия  </vt:lpstr>
      <vt:lpstr>Возможные решения:  ключевые понятия </vt:lpstr>
      <vt:lpstr>ФНС об использовании «однодневок» </vt:lpstr>
      <vt:lpstr>ФНС о возможностях АСК НДС-2 </vt:lpstr>
      <vt:lpstr>ФНС о налоговом выгодоприобретателе</vt:lpstr>
      <vt:lpstr>Определение выгодоприобретателя</vt:lpstr>
      <vt:lpstr>Коррекция налоговых обязательств</vt:lpstr>
      <vt:lpstr>Определение выгодоприобретателя</vt:lpstr>
      <vt:lpstr>Коррекция налоговых обязательств</vt:lpstr>
      <vt:lpstr>Превентивно-воспитательные меры  к покупателям</vt:lpstr>
      <vt:lpstr>Возможные решения:  пределы усмотрения</vt:lpstr>
      <vt:lpstr>Возможные решения:  пределы усмотрения</vt:lpstr>
      <vt:lpstr>Возможные решения:  пределы усмотрения</vt:lpstr>
      <vt:lpstr>Возможные решения:  пределы усмотрения</vt:lpstr>
      <vt:lpstr>Возможные решения:  соотношение с близкими институтами</vt:lpstr>
      <vt:lpstr>Возможные решения:  соотношение с близкими институтами</vt:lpstr>
    </vt:vector>
  </TitlesOfParts>
  <Company>Fly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1</dc:title>
  <dc:creator>Koff</dc:creator>
  <cp:lastModifiedBy>Лена</cp:lastModifiedBy>
  <cp:revision>977</cp:revision>
  <cp:lastPrinted>2016-10-03T21:33:31Z</cp:lastPrinted>
  <dcterms:created xsi:type="dcterms:W3CDTF">2009-03-12T14:58:23Z</dcterms:created>
  <dcterms:modified xsi:type="dcterms:W3CDTF">2016-10-11T01:52:24Z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